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72" r:id="rId4"/>
    <p:sldId id="269" r:id="rId5"/>
    <p:sldId id="273" r:id="rId6"/>
    <p:sldId id="261" r:id="rId7"/>
    <p:sldId id="268" r:id="rId8"/>
    <p:sldId id="262" r:id="rId9"/>
    <p:sldId id="271" r:id="rId10"/>
    <p:sldId id="275" r:id="rId11"/>
    <p:sldId id="258" r:id="rId1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66" autoAdjust="0"/>
  </p:normalViewPr>
  <p:slideViewPr>
    <p:cSldViewPr snapToGrid="0" snapToObjects="1">
      <p:cViewPr varScale="1">
        <p:scale>
          <a:sx n="86" d="100"/>
          <a:sy n="86" d="100"/>
        </p:scale>
        <p:origin x="-1944" y="-112"/>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078D6F-F2F4-2C4F-ACE8-B95FA653EC75}" type="datetimeFigureOut">
              <a:rPr lang="en-US" smtClean="0"/>
              <a:t>22/11/17</a:t>
            </a:fld>
            <a:endParaRPr lang="en-GB"/>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2627B1-295A-EF45-A21F-1349A5927D25}" type="slidenum">
              <a:rPr lang="en-GB" smtClean="0"/>
              <a:t>‹#›</a:t>
            </a:fld>
            <a:endParaRPr lang="en-GB"/>
          </a:p>
        </p:txBody>
      </p:sp>
    </p:spTree>
    <p:extLst>
      <p:ext uri="{BB962C8B-B14F-4D97-AF65-F5344CB8AC3E}">
        <p14:creationId xmlns:p14="http://schemas.microsoft.com/office/powerpoint/2010/main" val="23539105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smtClean="0"/>
              <a:t>My name is Filipe Lopes.</a:t>
            </a:r>
          </a:p>
          <a:p>
            <a:r>
              <a:rPr lang="en-GB" dirty="0" smtClean="0"/>
              <a:t>I’ll be talking about </a:t>
            </a:r>
            <a:r>
              <a:rPr lang="en-GB" dirty="0" err="1" smtClean="0"/>
              <a:t>Cantaeiro</a:t>
            </a:r>
            <a:r>
              <a:rPr lang="en-GB" dirty="0" smtClean="0"/>
              <a:t>. </a:t>
            </a:r>
          </a:p>
          <a:p>
            <a:r>
              <a:rPr lang="en-GB" dirty="0" smtClean="0"/>
              <a:t>It is a mix of the word sing with small garden.</a:t>
            </a:r>
            <a:r>
              <a:rPr lang="en-GB" baseline="0" dirty="0" smtClean="0"/>
              <a:t> In </a:t>
            </a:r>
            <a:r>
              <a:rPr lang="en-GB" baseline="0" dirty="0" err="1" smtClean="0"/>
              <a:t>portuguese</a:t>
            </a:r>
            <a:r>
              <a:rPr lang="en-GB" baseline="0" dirty="0" smtClean="0"/>
              <a:t> it sounds nice</a:t>
            </a:r>
            <a:r>
              <a:rPr lang="mr-IN" baseline="0" dirty="0" smtClean="0"/>
              <a:t>…</a:t>
            </a:r>
            <a:r>
              <a:rPr lang="en-US" baseline="0" dirty="0" smtClean="0"/>
              <a:t> I hope you believe that.</a:t>
            </a:r>
          </a:p>
          <a:p>
            <a:endParaRPr lang="en-GB" dirty="0" smtClean="0"/>
          </a:p>
          <a:p>
            <a:r>
              <a:rPr lang="en-GB" dirty="0" smtClean="0"/>
              <a:t> </a:t>
            </a:r>
            <a:r>
              <a:rPr lang="en-GB" dirty="0" err="1" smtClean="0"/>
              <a:t>Well,cantaeiro</a:t>
            </a:r>
            <a:r>
              <a:rPr lang="en-GB" baseline="0" dirty="0" smtClean="0"/>
              <a:t> is a project about creating music with plants based on digital technologies.</a:t>
            </a:r>
          </a:p>
        </p:txBody>
      </p:sp>
      <p:sp>
        <p:nvSpPr>
          <p:cNvPr id="4" name="Slide Number Placeholder 3"/>
          <p:cNvSpPr>
            <a:spLocks noGrp="1"/>
          </p:cNvSpPr>
          <p:nvPr>
            <p:ph type="sldNum" sz="quarter" idx="10"/>
          </p:nvPr>
        </p:nvSpPr>
        <p:spPr/>
        <p:txBody>
          <a:bodyPr/>
          <a:lstStyle/>
          <a:p>
            <a:fld id="{9F2627B1-295A-EF45-A21F-1349A5927D25}" type="slidenum">
              <a:rPr lang="en-GB" smtClean="0"/>
              <a:t>1</a:t>
            </a:fld>
            <a:endParaRPr lang="en-GB"/>
          </a:p>
        </p:txBody>
      </p:sp>
    </p:spTree>
    <p:extLst>
      <p:ext uri="{BB962C8B-B14F-4D97-AF65-F5344CB8AC3E}">
        <p14:creationId xmlns:p14="http://schemas.microsoft.com/office/powerpoint/2010/main" val="2047827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smtClean="0"/>
              <a:t>Since</a:t>
            </a:r>
            <a:r>
              <a:rPr lang="en-GB" baseline="0" dirty="0" smtClean="0"/>
              <a:t> we are interested in getting this project in schools and because it is suppose to be affordable from schools, I am developing the hardware and the software to work with the Raspberry Pi.</a:t>
            </a:r>
          </a:p>
          <a:p>
            <a:r>
              <a:rPr lang="en-GB" baseline="0" dirty="0" smtClean="0"/>
              <a:t>I am interested to get the sensors to work with Scratch, to teach basic programming skills, but I am also developing a readymade software targeted to primary schools.</a:t>
            </a:r>
            <a:endParaRPr lang="en-GB" dirty="0"/>
          </a:p>
        </p:txBody>
      </p:sp>
      <p:sp>
        <p:nvSpPr>
          <p:cNvPr id="4" name="Slide Number Placeholder 3"/>
          <p:cNvSpPr>
            <a:spLocks noGrp="1"/>
          </p:cNvSpPr>
          <p:nvPr>
            <p:ph type="sldNum" sz="quarter" idx="10"/>
          </p:nvPr>
        </p:nvSpPr>
        <p:spPr/>
        <p:txBody>
          <a:bodyPr/>
          <a:lstStyle/>
          <a:p>
            <a:fld id="{9F2627B1-295A-EF45-A21F-1349A5927D25}" type="slidenum">
              <a:rPr lang="en-GB" smtClean="0"/>
              <a:t>10</a:t>
            </a:fld>
            <a:endParaRPr lang="en-GB"/>
          </a:p>
        </p:txBody>
      </p:sp>
    </p:spTree>
    <p:extLst>
      <p:ext uri="{BB962C8B-B14F-4D97-AF65-F5344CB8AC3E}">
        <p14:creationId xmlns:p14="http://schemas.microsoft.com/office/powerpoint/2010/main" val="178037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F2627B1-295A-EF45-A21F-1349A5927D25}" type="slidenum">
              <a:rPr lang="en-GB" smtClean="0"/>
              <a:t>11</a:t>
            </a:fld>
            <a:endParaRPr lang="en-GB"/>
          </a:p>
        </p:txBody>
      </p:sp>
    </p:spTree>
    <p:extLst>
      <p:ext uri="{BB962C8B-B14F-4D97-AF65-F5344CB8AC3E}">
        <p14:creationId xmlns:p14="http://schemas.microsoft.com/office/powerpoint/2010/main" val="261299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pPr marL="0" indent="0">
              <a:buFontTx/>
              <a:buNone/>
            </a:pPr>
            <a:r>
              <a:rPr lang="en-GB" dirty="0" smtClean="0"/>
              <a:t>A little</a:t>
            </a:r>
            <a:r>
              <a:rPr lang="en-GB" baseline="0" dirty="0" smtClean="0"/>
              <a:t> bit of myself.</a:t>
            </a:r>
            <a:endParaRPr lang="en-GB" dirty="0" smtClean="0"/>
          </a:p>
          <a:p>
            <a:pPr marL="0" indent="0">
              <a:buFontTx/>
              <a:buNone/>
            </a:pPr>
            <a:r>
              <a:rPr lang="en-GB" dirty="0" smtClean="0"/>
              <a:t>I am a composer</a:t>
            </a:r>
            <a:r>
              <a:rPr lang="en-GB" baseline="0" dirty="0" smtClean="0"/>
              <a:t>, teacher but I also am coordinating the educational services of the </a:t>
            </a:r>
            <a:r>
              <a:rPr lang="en-GB" baseline="0" dirty="0" err="1" smtClean="0"/>
              <a:t>Matosinhos</a:t>
            </a:r>
            <a:r>
              <a:rPr lang="en-GB" baseline="0" dirty="0" smtClean="0"/>
              <a:t> Jazz Orchestra.</a:t>
            </a:r>
          </a:p>
          <a:p>
            <a:pPr marL="0" indent="0">
              <a:buFontTx/>
              <a:buNone/>
            </a:pPr>
            <a:r>
              <a:rPr lang="en-GB" baseline="0" dirty="0" smtClean="0"/>
              <a:t>Our main educative project is called Grand Sounding Fishery, it runs from October till June and consists of a series of workshops, performances and research and we work with generic schools, music schools and institutions. The work we do is not only about music but mixes theatre, video, photography, body, movement, poetry</a:t>
            </a:r>
            <a:r>
              <a:rPr lang="mr-IN" baseline="0" dirty="0" smtClean="0"/>
              <a:t>…</a:t>
            </a:r>
            <a:endParaRPr lang="en-GB" baseline="0" dirty="0" smtClean="0"/>
          </a:p>
          <a:p>
            <a:pPr marL="0" indent="0">
              <a:buFontTx/>
              <a:buNone/>
            </a:pPr>
            <a:r>
              <a:rPr lang="en-GB" baseline="0" dirty="0" smtClean="0"/>
              <a:t>Well, each GSF has a theme which is sort of abstract but inspirational to some extent. While music is the central element of each GSF, music is not the starting point but instead the meeting point, in other words, we always start from scratch and let all the arts/inputs come together to form the compositions and performances.</a:t>
            </a:r>
          </a:p>
          <a:p>
            <a:pPr marL="0" indent="0">
              <a:buFontTx/>
              <a:buNone/>
            </a:pPr>
            <a:r>
              <a:rPr lang="en-GB" baseline="0" dirty="0" smtClean="0"/>
              <a:t>This year our theme is music with plants, plants with music and we have been creating, composing and performing.</a:t>
            </a:r>
            <a:endParaRPr lang="en-GB" dirty="0" smtClean="0"/>
          </a:p>
        </p:txBody>
      </p:sp>
      <p:sp>
        <p:nvSpPr>
          <p:cNvPr id="4" name="Slide Number Placeholder 3"/>
          <p:cNvSpPr>
            <a:spLocks noGrp="1"/>
          </p:cNvSpPr>
          <p:nvPr>
            <p:ph type="sldNum" sz="quarter" idx="10"/>
          </p:nvPr>
        </p:nvSpPr>
        <p:spPr/>
        <p:txBody>
          <a:bodyPr/>
          <a:lstStyle/>
          <a:p>
            <a:fld id="{9F2627B1-295A-EF45-A21F-1349A5927D25}" type="slidenum">
              <a:rPr lang="en-GB" smtClean="0"/>
              <a:t>2</a:t>
            </a:fld>
            <a:endParaRPr lang="en-GB"/>
          </a:p>
        </p:txBody>
      </p:sp>
    </p:spTree>
    <p:extLst>
      <p:ext uri="{BB962C8B-B14F-4D97-AF65-F5344CB8AC3E}">
        <p14:creationId xmlns:p14="http://schemas.microsoft.com/office/powerpoint/2010/main" val="113136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The most important idea is that I believe the plant does not make music but instead can be an active part in music composition and music performance. So Cant(a)</a:t>
            </a:r>
            <a:r>
              <a:rPr lang="en-GB" baseline="0" dirty="0" err="1" smtClean="0"/>
              <a:t>eiro</a:t>
            </a:r>
            <a:r>
              <a:rPr lang="en-GB" baseline="0" dirty="0" smtClean="0"/>
              <a:t>, has been being developed based to promote these </a:t>
            </a:r>
            <a:r>
              <a:rPr lang="en-GB" baseline="0" dirty="0" err="1" smtClean="0"/>
              <a:t>premisses</a:t>
            </a:r>
            <a:r>
              <a:rPr lang="en-GB" baseline="0" dirty="0" smtClean="0"/>
              <a:t> we have been talking.</a:t>
            </a:r>
          </a:p>
          <a:p>
            <a:pPr marL="0" indent="0">
              <a:buFontTx/>
              <a:buNone/>
            </a:pPr>
            <a:endParaRPr lang="en-GB" baseline="0" dirty="0" smtClean="0"/>
          </a:p>
          <a:p>
            <a:pPr marL="0" indent="0">
              <a:buFontTx/>
              <a:buNone/>
            </a:pPr>
            <a:endParaRPr lang="en-GB" baseline="0" dirty="0" smtClean="0"/>
          </a:p>
          <a:p>
            <a:pPr marL="0" indent="0">
              <a:buFontTx/>
              <a:buNone/>
            </a:pPr>
            <a:endParaRPr lang="en-GB" baseline="0" dirty="0" smtClean="0"/>
          </a:p>
          <a:p>
            <a:pPr marL="0" indent="0">
              <a:buFontTx/>
              <a:buNone/>
            </a:pPr>
            <a:r>
              <a:rPr lang="en-GB" baseline="0" dirty="0" smtClean="0"/>
              <a:t>Anyways, to me, it really does not matter the truth about some ideas of plants. I just think it is lovely to accept plants are sentiment and </a:t>
            </a:r>
            <a:r>
              <a:rPr lang="en-GB" baseline="0" dirty="0" err="1" smtClean="0"/>
              <a:t>intelligente</a:t>
            </a:r>
            <a:r>
              <a:rPr lang="en-GB" baseline="0" dirty="0" smtClean="0"/>
              <a:t> and,  thus, that they can make music together with us. To nurture a relation with plants in an </a:t>
            </a:r>
            <a:r>
              <a:rPr lang="en-GB" baseline="0" dirty="0" err="1" smtClean="0"/>
              <a:t>artistica</a:t>
            </a:r>
            <a:r>
              <a:rPr lang="en-GB" baseline="0" dirty="0" smtClean="0"/>
              <a:t> fashion but also contribute to develop affectivity for the plants.</a:t>
            </a:r>
            <a:endParaRPr lang="en-GB" dirty="0" smtClean="0"/>
          </a:p>
          <a:p>
            <a:pPr marL="0" indent="0">
              <a:buFontTx/>
              <a:buNone/>
            </a:pPr>
            <a:endParaRPr lang="en-GB" baseline="0" dirty="0" smtClean="0"/>
          </a:p>
        </p:txBody>
      </p:sp>
      <p:sp>
        <p:nvSpPr>
          <p:cNvPr id="4" name="Slide Number Placeholder 3"/>
          <p:cNvSpPr>
            <a:spLocks noGrp="1"/>
          </p:cNvSpPr>
          <p:nvPr>
            <p:ph type="sldNum" sz="quarter" idx="10"/>
          </p:nvPr>
        </p:nvSpPr>
        <p:spPr/>
        <p:txBody>
          <a:bodyPr/>
          <a:lstStyle/>
          <a:p>
            <a:fld id="{9F2627B1-295A-EF45-A21F-1349A5927D25}" type="slidenum">
              <a:rPr lang="en-GB" smtClean="0"/>
              <a:t>3</a:t>
            </a:fld>
            <a:endParaRPr lang="en-GB"/>
          </a:p>
        </p:txBody>
      </p:sp>
    </p:spTree>
    <p:extLst>
      <p:ext uri="{BB962C8B-B14F-4D97-AF65-F5344CB8AC3E}">
        <p14:creationId xmlns:p14="http://schemas.microsoft.com/office/powerpoint/2010/main" val="178037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smtClean="0"/>
              <a:t>The idea to combine music and plants is not new at all. It goes from </a:t>
            </a:r>
            <a:r>
              <a:rPr lang="en-GB" dirty="0" err="1" smtClean="0"/>
              <a:t>Vivalidi</a:t>
            </a:r>
            <a:r>
              <a:rPr lang="en-GB" dirty="0" smtClean="0"/>
              <a:t> to the Beatles (strawberry Fields), </a:t>
            </a:r>
            <a:r>
              <a:rPr lang="en-GB" dirty="0" err="1" smtClean="0"/>
              <a:t>Tachkovsky</a:t>
            </a:r>
            <a:r>
              <a:rPr lang="en-GB" dirty="0" smtClean="0"/>
              <a:t> (</a:t>
            </a:r>
            <a:r>
              <a:rPr lang="en-GB" dirty="0" err="1" smtClean="0"/>
              <a:t>valsa</a:t>
            </a:r>
            <a:r>
              <a:rPr lang="en-GB" dirty="0" smtClean="0"/>
              <a:t> das </a:t>
            </a:r>
            <a:r>
              <a:rPr lang="en-GB" dirty="0" err="1" smtClean="0"/>
              <a:t>flores</a:t>
            </a:r>
            <a:r>
              <a:rPr lang="en-GB" dirty="0" smtClean="0"/>
              <a:t>)</a:t>
            </a:r>
            <a:r>
              <a:rPr lang="en-GB" baseline="0" dirty="0" smtClean="0"/>
              <a:t> and many others.</a:t>
            </a:r>
            <a:endParaRPr lang="en-GB" dirty="0" smtClean="0"/>
          </a:p>
          <a:p>
            <a:r>
              <a:rPr lang="en-GB" dirty="0" smtClean="0"/>
              <a:t>Since the 20</a:t>
            </a:r>
            <a:r>
              <a:rPr lang="en-GB" baseline="30000" dirty="0" smtClean="0"/>
              <a:t>th </a:t>
            </a:r>
            <a:r>
              <a:rPr lang="en-GB" dirty="0" smtClean="0"/>
              <a:t> century there has been investigation</a:t>
            </a:r>
            <a:r>
              <a:rPr lang="en-GB" baseline="0" dirty="0" smtClean="0"/>
              <a:t> and experiments made </a:t>
            </a:r>
            <a:r>
              <a:rPr lang="en-GB" dirty="0" smtClean="0"/>
              <a:t>in an attempt to understand if plants respond to specific types of music, particularly their growth.</a:t>
            </a:r>
          </a:p>
          <a:p>
            <a:r>
              <a:rPr lang="en-GB" dirty="0" smtClean="0"/>
              <a:t>And people other approaches such as the one by,</a:t>
            </a:r>
            <a:r>
              <a:rPr lang="en-GB" baseline="0" dirty="0" smtClean="0"/>
              <a:t> like </a:t>
            </a:r>
            <a:r>
              <a:rPr lang="en-GB" baseline="0" dirty="0" err="1" smtClean="0"/>
              <a:t>Milecce</a:t>
            </a:r>
            <a:r>
              <a:rPr lang="en-GB" baseline="0" dirty="0" smtClean="0"/>
              <a:t> X, which collects electrical activity from plants to create music.</a:t>
            </a:r>
          </a:p>
          <a:p>
            <a:r>
              <a:rPr lang="en-GB" baseline="0" dirty="0" smtClean="0"/>
              <a:t>In fact, there are a lot of activities made that relate music and plants.</a:t>
            </a:r>
          </a:p>
          <a:p>
            <a:endParaRPr lang="en-GB" dirty="0" smtClean="0"/>
          </a:p>
          <a:p>
            <a:r>
              <a:rPr lang="en-GB" sz="1200" dirty="0" smtClean="0">
                <a:latin typeface="Helvetica Neue Light"/>
                <a:cs typeface="Helvetica Neue Light"/>
              </a:rPr>
              <a:t>We believe that there are two main trends:</a:t>
            </a:r>
          </a:p>
          <a:p>
            <a:r>
              <a:rPr lang="en-GB" sz="1200" dirty="0" smtClean="0">
                <a:latin typeface="Helvetica Neue Light"/>
                <a:cs typeface="Helvetica Neue Light"/>
              </a:rPr>
              <a:t>1 </a:t>
            </a:r>
            <a:r>
              <a:rPr lang="mr-IN" sz="1200" dirty="0" smtClean="0">
                <a:latin typeface="Helvetica Neue Light"/>
                <a:cs typeface="Helvetica Neue Light"/>
              </a:rPr>
              <a:t>–</a:t>
            </a:r>
            <a:r>
              <a:rPr lang="en-GB" sz="1200" dirty="0" smtClean="0">
                <a:latin typeface="Helvetica Neue Light"/>
                <a:cs typeface="Helvetica Neue Light"/>
              </a:rPr>
              <a:t> plants as listeners/recipients</a:t>
            </a:r>
          </a:p>
          <a:p>
            <a:r>
              <a:rPr lang="en-GB" sz="1200" dirty="0" smtClean="0">
                <a:latin typeface="Helvetica Neue Light"/>
                <a:cs typeface="Helvetica Neue Light"/>
              </a:rPr>
              <a:t>2 </a:t>
            </a:r>
            <a:r>
              <a:rPr lang="mr-IN" sz="1200" dirty="0" smtClean="0">
                <a:latin typeface="Helvetica Neue Light"/>
                <a:cs typeface="Helvetica Neue Light"/>
              </a:rPr>
              <a:t>–</a:t>
            </a:r>
            <a:r>
              <a:rPr lang="en-GB" sz="1200" dirty="0" smtClean="0">
                <a:latin typeface="Helvetica Neue Light"/>
                <a:cs typeface="Helvetica Neue Light"/>
              </a:rPr>
              <a:t> plants as performers/producers</a:t>
            </a:r>
          </a:p>
          <a:p>
            <a:endParaRPr lang="en-GB" dirty="0"/>
          </a:p>
        </p:txBody>
      </p:sp>
      <p:sp>
        <p:nvSpPr>
          <p:cNvPr id="4" name="Slide Number Placeholder 3"/>
          <p:cNvSpPr>
            <a:spLocks noGrp="1"/>
          </p:cNvSpPr>
          <p:nvPr>
            <p:ph type="sldNum" sz="quarter" idx="10"/>
          </p:nvPr>
        </p:nvSpPr>
        <p:spPr/>
        <p:txBody>
          <a:bodyPr/>
          <a:lstStyle/>
          <a:p>
            <a:fld id="{9F2627B1-295A-EF45-A21F-1349A5927D25}" type="slidenum">
              <a:rPr lang="en-GB" smtClean="0"/>
              <a:t>4</a:t>
            </a:fld>
            <a:endParaRPr lang="en-GB"/>
          </a:p>
        </p:txBody>
      </p:sp>
    </p:spTree>
    <p:extLst>
      <p:ext uri="{BB962C8B-B14F-4D97-AF65-F5344CB8AC3E}">
        <p14:creationId xmlns:p14="http://schemas.microsoft.com/office/powerpoint/2010/main" val="145996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US" dirty="0" smtClean="0"/>
              <a:t>This book was really inspiring and it</a:t>
            </a:r>
            <a:r>
              <a:rPr lang="en-US" baseline="0" dirty="0" smtClean="0"/>
              <a:t> gathers in the same place lots of ideas of was collecting in different places. Importantly, the ideas discusses on this book are presented with proper scientific proofs, not just beliefs.</a:t>
            </a:r>
          </a:p>
          <a:p>
            <a:endParaRPr lang="en-US" baseline="0" dirty="0" smtClean="0"/>
          </a:p>
        </p:txBody>
      </p:sp>
      <p:sp>
        <p:nvSpPr>
          <p:cNvPr id="4" name="Slide Number Placeholder 3"/>
          <p:cNvSpPr>
            <a:spLocks noGrp="1"/>
          </p:cNvSpPr>
          <p:nvPr>
            <p:ph type="sldNum" sz="quarter" idx="10"/>
          </p:nvPr>
        </p:nvSpPr>
        <p:spPr/>
        <p:txBody>
          <a:bodyPr/>
          <a:lstStyle/>
          <a:p>
            <a:fld id="{9F2627B1-295A-EF45-A21F-1349A5927D25}" type="slidenum">
              <a:rPr lang="en-GB" smtClean="0"/>
              <a:t>5</a:t>
            </a:fld>
            <a:endParaRPr lang="en-GB"/>
          </a:p>
        </p:txBody>
      </p:sp>
    </p:spTree>
    <p:extLst>
      <p:ext uri="{BB962C8B-B14F-4D97-AF65-F5344CB8AC3E}">
        <p14:creationId xmlns:p14="http://schemas.microsoft.com/office/powerpoint/2010/main" val="178037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US" dirty="0" smtClean="0"/>
              <a:t>Well,</a:t>
            </a:r>
            <a:r>
              <a:rPr lang="en-US" baseline="0" dirty="0" smtClean="0"/>
              <a:t> to approach the idea of composing and discovering ways to music with plants, I divided the approach in two branches:</a:t>
            </a:r>
          </a:p>
          <a:p>
            <a:r>
              <a:rPr lang="en-US" baseline="0" dirty="0" smtClean="0"/>
              <a:t>The first one is related to generic artistic creation using and with plants. The second one targeted to use digital technologies to amplify the voice of a plant. </a:t>
            </a:r>
          </a:p>
          <a:p>
            <a:endParaRPr lang="en-US" baseline="0" dirty="0" smtClean="0"/>
          </a:p>
          <a:p>
            <a:r>
              <a:rPr lang="en-GB" dirty="0" smtClean="0"/>
              <a:t>The first one is really important to me because, generally speaking and I am not going very deep on this, but technology</a:t>
            </a:r>
            <a:r>
              <a:rPr lang="en-GB" baseline="0" dirty="0" smtClean="0"/>
              <a:t> is not a guarantee of good music, inclusion, musical education. It might be elusive about that, however, the problem is not the technology itself but instead how we work with it, how we take things for granted. So I believe technologies are wonderful and open new ways to work music, to make musical practice more inclusive to people that do not study music, </a:t>
            </a:r>
            <a:r>
              <a:rPr lang="en-GB" baseline="0" dirty="0" err="1" smtClean="0"/>
              <a:t>etc</a:t>
            </a:r>
            <a:r>
              <a:rPr lang="en-GB" baseline="0" dirty="0" smtClean="0"/>
              <a:t> and all.</a:t>
            </a:r>
          </a:p>
          <a:p>
            <a:r>
              <a:rPr lang="en-GB" baseline="0" dirty="0" smtClean="0"/>
              <a:t>Overall, it seemed important to develop many approaches to work with plants in order to develop meaningful technologies and, basically, to have a broader sense of  plants in our work.</a:t>
            </a:r>
          </a:p>
          <a:p>
            <a:r>
              <a:rPr lang="en-GB" baseline="0" dirty="0" smtClean="0"/>
              <a:t>Basically, it was important to spend many sessions experimenting making music with plants and </a:t>
            </a:r>
            <a:r>
              <a:rPr lang="en-GB" baseline="0" dirty="0" err="1" smtClean="0"/>
              <a:t>envolving</a:t>
            </a:r>
            <a:r>
              <a:rPr lang="en-GB" baseline="0" dirty="0" smtClean="0"/>
              <a:t> the children to come up with ideas. I can talk to you about that afterwards.</a:t>
            </a:r>
          </a:p>
        </p:txBody>
      </p:sp>
      <p:sp>
        <p:nvSpPr>
          <p:cNvPr id="4" name="Slide Number Placeholder 3"/>
          <p:cNvSpPr>
            <a:spLocks noGrp="1"/>
          </p:cNvSpPr>
          <p:nvPr>
            <p:ph type="sldNum" sz="quarter" idx="10"/>
          </p:nvPr>
        </p:nvSpPr>
        <p:spPr/>
        <p:txBody>
          <a:bodyPr/>
          <a:lstStyle/>
          <a:p>
            <a:fld id="{9F2627B1-295A-EF45-A21F-1349A5927D25}" type="slidenum">
              <a:rPr lang="en-GB" smtClean="0"/>
              <a:t>6</a:t>
            </a:fld>
            <a:endParaRPr lang="en-GB"/>
          </a:p>
        </p:txBody>
      </p:sp>
    </p:spTree>
    <p:extLst>
      <p:ext uri="{BB962C8B-B14F-4D97-AF65-F5344CB8AC3E}">
        <p14:creationId xmlns:p14="http://schemas.microsoft.com/office/powerpoint/2010/main" val="299486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smtClean="0"/>
              <a:t>Cant(a)</a:t>
            </a:r>
            <a:r>
              <a:rPr lang="en-GB" dirty="0" err="1" smtClean="0"/>
              <a:t>eiro</a:t>
            </a:r>
            <a:r>
              <a:rPr lang="en-GB" dirty="0" smtClean="0"/>
              <a:t> is specifically concern with digital</a:t>
            </a:r>
            <a:r>
              <a:rPr lang="en-GB" baseline="0" dirty="0" smtClean="0"/>
              <a:t> technologies and music making, however, in close relationship with the finding we get from the project itself.</a:t>
            </a:r>
            <a:endParaRPr lang="en-GB" dirty="0"/>
          </a:p>
        </p:txBody>
      </p:sp>
      <p:sp>
        <p:nvSpPr>
          <p:cNvPr id="4" name="Slide Number Placeholder 3"/>
          <p:cNvSpPr>
            <a:spLocks noGrp="1"/>
          </p:cNvSpPr>
          <p:nvPr>
            <p:ph type="sldNum" sz="quarter" idx="10"/>
          </p:nvPr>
        </p:nvSpPr>
        <p:spPr/>
        <p:txBody>
          <a:bodyPr/>
          <a:lstStyle/>
          <a:p>
            <a:fld id="{9F2627B1-295A-EF45-A21F-1349A5927D25}" type="slidenum">
              <a:rPr lang="en-GB" smtClean="0"/>
              <a:t>7</a:t>
            </a:fld>
            <a:endParaRPr lang="en-GB"/>
          </a:p>
        </p:txBody>
      </p:sp>
    </p:spTree>
    <p:extLst>
      <p:ext uri="{BB962C8B-B14F-4D97-AF65-F5344CB8AC3E}">
        <p14:creationId xmlns:p14="http://schemas.microsoft.com/office/powerpoint/2010/main" val="3630250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sz="1200" dirty="0" smtClean="0">
                <a:latin typeface="Helvetica Neue Light"/>
                <a:cs typeface="Helvetica Neue Light"/>
              </a:rPr>
              <a:t>1- To develop an affordable hybrid system based on plants and electronics to create and perform music.</a:t>
            </a:r>
          </a:p>
          <a:p>
            <a:endParaRPr lang="en-GB" sz="1200" dirty="0" smtClean="0">
              <a:latin typeface="Helvetica Neue Light"/>
              <a:cs typeface="Helvetica Neue Light"/>
            </a:endParaRPr>
          </a:p>
          <a:p>
            <a:r>
              <a:rPr lang="en-GB" sz="1200" dirty="0" smtClean="0">
                <a:latin typeface="Helvetica Neue Light"/>
                <a:cs typeface="Helvetica Neue Light"/>
              </a:rPr>
              <a:t>2- To teach basic computer programming skills using an organic system </a:t>
            </a:r>
          </a:p>
          <a:p>
            <a:endParaRPr lang="en-GB" sz="1200" dirty="0" smtClean="0">
              <a:latin typeface="Helvetica Neue Light"/>
              <a:cs typeface="Helvetica Neue Light"/>
            </a:endParaRPr>
          </a:p>
          <a:p>
            <a:r>
              <a:rPr lang="en-GB" sz="1200" dirty="0" smtClean="0">
                <a:latin typeface="Helvetica Neue Light"/>
                <a:cs typeface="Helvetica Neue Light"/>
              </a:rPr>
              <a:t>3- To nurture a fruitful relationship with plants and nature</a:t>
            </a:r>
          </a:p>
          <a:p>
            <a:endParaRPr lang="en-GB" sz="1200" dirty="0" smtClean="0">
              <a:latin typeface="Helvetica Neue Light"/>
              <a:cs typeface="Helvetica Neue Light"/>
            </a:endParaRPr>
          </a:p>
          <a:p>
            <a:r>
              <a:rPr lang="en-GB" sz="1200" dirty="0" smtClean="0">
                <a:latin typeface="Helvetica Neue Light"/>
                <a:cs typeface="Helvetica Neue Light"/>
              </a:rPr>
              <a:t>(show you)</a:t>
            </a:r>
            <a:endParaRPr lang="en-GB" sz="1200" dirty="0">
              <a:latin typeface="Helvetica Neue Light"/>
              <a:cs typeface="Helvetica Neue Light"/>
            </a:endParaRPr>
          </a:p>
        </p:txBody>
      </p:sp>
      <p:sp>
        <p:nvSpPr>
          <p:cNvPr id="4" name="Slide Number Placeholder 3"/>
          <p:cNvSpPr>
            <a:spLocks noGrp="1"/>
          </p:cNvSpPr>
          <p:nvPr>
            <p:ph type="sldNum" sz="quarter" idx="10"/>
          </p:nvPr>
        </p:nvSpPr>
        <p:spPr/>
        <p:txBody>
          <a:bodyPr/>
          <a:lstStyle/>
          <a:p>
            <a:fld id="{9F2627B1-295A-EF45-A21F-1349A5927D25}" type="slidenum">
              <a:rPr lang="en-GB" smtClean="0"/>
              <a:t>8</a:t>
            </a:fld>
            <a:endParaRPr lang="en-GB"/>
          </a:p>
        </p:txBody>
      </p:sp>
    </p:spTree>
    <p:extLst>
      <p:ext uri="{BB962C8B-B14F-4D97-AF65-F5344CB8AC3E}">
        <p14:creationId xmlns:p14="http://schemas.microsoft.com/office/powerpoint/2010/main" val="281709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Within this, we think there are two</a:t>
            </a:r>
            <a:r>
              <a:rPr lang="en-GB" baseline="0" dirty="0" smtClean="0"/>
              <a:t> ways to consider the approach: 1 </a:t>
            </a:r>
            <a:r>
              <a:rPr lang="mr-IN" baseline="0" dirty="0" smtClean="0"/>
              <a:t>–</a:t>
            </a:r>
            <a:r>
              <a:rPr lang="en-GB" baseline="0" dirty="0" smtClean="0"/>
              <a:t> sonification (is related to turning into sound a flow of data, in this case, the electrical activity of the plant is transformed into sound.</a:t>
            </a:r>
            <a:r>
              <a:rPr lang="en-GB" dirty="0" smtClean="0"/>
              <a:t>) and 2 </a:t>
            </a:r>
            <a:r>
              <a:rPr lang="mr-IN" dirty="0" smtClean="0"/>
              <a:t>–</a:t>
            </a:r>
            <a:r>
              <a:rPr lang="en-GB" dirty="0" smtClean="0"/>
              <a:t> interface (</a:t>
            </a:r>
            <a:r>
              <a:rPr lang="en-GB" baseline="0" dirty="0" smtClean="0"/>
              <a:t>, relates to the usage of plants to trigger sound, just like a keyboard.</a:t>
            </a:r>
            <a:r>
              <a:rPr lang="en-GB"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While we first were interested in using plants as an interface to perform,</a:t>
            </a:r>
            <a:r>
              <a:rPr lang="en-GB" baseline="0" dirty="0" smtClean="0"/>
              <a:t> the more we read about plants, the more I consider it was sort of stupid to approach the plants as an interface. The reality is that plants are intelligent in their own way,  they respond to stimulus, they communicate and much more. So, I abandoned the idea that the plant should be only reactive but instead could be helping and actively contributing to create and perform music.</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O Cant(a)</a:t>
            </a:r>
            <a:r>
              <a:rPr lang="en-GB" dirty="0" err="1" smtClean="0"/>
              <a:t>eiro</a:t>
            </a:r>
            <a:r>
              <a:rPr lang="en-GB" dirty="0" smtClean="0"/>
              <a:t> </a:t>
            </a:r>
            <a:r>
              <a:rPr lang="en-GB" dirty="0" err="1" smtClean="0"/>
              <a:t>vai</a:t>
            </a:r>
            <a:r>
              <a:rPr lang="en-GB" dirty="0" smtClean="0"/>
              <a:t> </a:t>
            </a:r>
            <a:r>
              <a:rPr lang="en-GB" dirty="0" err="1" smtClean="0"/>
              <a:t>buscar</a:t>
            </a:r>
            <a:r>
              <a:rPr lang="en-GB" dirty="0" smtClean="0"/>
              <a:t> um </a:t>
            </a:r>
            <a:r>
              <a:rPr lang="en-GB" dirty="0" err="1" smtClean="0"/>
              <a:t>pouco</a:t>
            </a:r>
            <a:r>
              <a:rPr lang="en-GB" dirty="0" smtClean="0"/>
              <a:t> de </a:t>
            </a:r>
            <a:r>
              <a:rPr lang="en-GB" dirty="0" err="1" smtClean="0"/>
              <a:t>cada</a:t>
            </a:r>
            <a:r>
              <a:rPr lang="en-GB" dirty="0" smtClean="0"/>
              <a:t> </a:t>
            </a:r>
            <a:r>
              <a:rPr lang="en-GB" dirty="0" err="1" smtClean="0"/>
              <a:t>uma</a:t>
            </a:r>
            <a:r>
              <a:rPr lang="en-GB" dirty="0" smtClean="0"/>
              <a:t> </a:t>
            </a:r>
            <a:r>
              <a:rPr lang="en-GB" dirty="0" err="1" smtClean="0"/>
              <a:t>destas</a:t>
            </a:r>
            <a:r>
              <a:rPr lang="en-GB" dirty="0" smtClean="0"/>
              <a:t> </a:t>
            </a:r>
            <a:r>
              <a:rPr lang="en-GB" dirty="0" err="1" smtClean="0"/>
              <a:t>abordagens</a:t>
            </a:r>
            <a:endParaRPr lang="en-GB" dirty="0"/>
          </a:p>
        </p:txBody>
      </p:sp>
      <p:sp>
        <p:nvSpPr>
          <p:cNvPr id="4" name="Slide Number Placeholder 3"/>
          <p:cNvSpPr>
            <a:spLocks noGrp="1"/>
          </p:cNvSpPr>
          <p:nvPr>
            <p:ph type="sldNum" sz="quarter" idx="10"/>
          </p:nvPr>
        </p:nvSpPr>
        <p:spPr/>
        <p:txBody>
          <a:bodyPr/>
          <a:lstStyle/>
          <a:p>
            <a:fld id="{9F2627B1-295A-EF45-A21F-1349A5927D25}" type="slidenum">
              <a:rPr lang="en-GB" smtClean="0"/>
              <a:t>9</a:t>
            </a:fld>
            <a:endParaRPr lang="en-GB"/>
          </a:p>
        </p:txBody>
      </p:sp>
    </p:spTree>
    <p:extLst>
      <p:ext uri="{BB962C8B-B14F-4D97-AF65-F5344CB8AC3E}">
        <p14:creationId xmlns:p14="http://schemas.microsoft.com/office/powerpoint/2010/main" val="178037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4F5319C-229E-5649-97BD-8CD08B6AC4FA}" type="datetimeFigureOut">
              <a:rPr lang="en-US" smtClean="0"/>
              <a:t>22/11/17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197791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F5319C-229E-5649-97BD-8CD08B6AC4FA}" type="datetimeFigureOut">
              <a:rPr lang="en-US" smtClean="0"/>
              <a:t>22/11/17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307941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F5319C-229E-5649-97BD-8CD08B6AC4FA}" type="datetimeFigureOut">
              <a:rPr lang="en-US" smtClean="0"/>
              <a:t>22/11/17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1270008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F5319C-229E-5649-97BD-8CD08B6AC4FA}" type="datetimeFigureOut">
              <a:rPr lang="en-US" smtClean="0"/>
              <a:t>22/11/17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306643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F5319C-229E-5649-97BD-8CD08B6AC4FA}" type="datetimeFigureOut">
              <a:rPr lang="en-US" smtClean="0"/>
              <a:t>22/11/17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288762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4F5319C-229E-5649-97BD-8CD08B6AC4FA}" type="datetimeFigureOut">
              <a:rPr lang="en-US" smtClean="0"/>
              <a:t>22/11/17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95799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4F5319C-229E-5649-97BD-8CD08B6AC4FA}" type="datetimeFigureOut">
              <a:rPr lang="en-US" smtClean="0"/>
              <a:t>22/11/17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264620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4F5319C-229E-5649-97BD-8CD08B6AC4FA}" type="datetimeFigureOut">
              <a:rPr lang="en-US" smtClean="0"/>
              <a:t>22/11/17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1405485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5319C-229E-5649-97BD-8CD08B6AC4FA}" type="datetimeFigureOut">
              <a:rPr lang="en-US" smtClean="0"/>
              <a:t>22/11/17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33497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F5319C-229E-5649-97BD-8CD08B6AC4FA}" type="datetimeFigureOut">
              <a:rPr lang="en-US" smtClean="0"/>
              <a:t>22/11/17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567173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F5319C-229E-5649-97BD-8CD08B6AC4FA}" type="datetimeFigureOut">
              <a:rPr lang="en-US" smtClean="0"/>
              <a:t>22/11/17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498BF0D-3BCB-814C-85D2-26FFB84899AA}" type="slidenum">
              <a:rPr lang="en-GB" smtClean="0"/>
              <a:t>‹#›</a:t>
            </a:fld>
            <a:endParaRPr lang="en-GB"/>
          </a:p>
        </p:txBody>
      </p:sp>
    </p:spTree>
    <p:extLst>
      <p:ext uri="{BB962C8B-B14F-4D97-AF65-F5344CB8AC3E}">
        <p14:creationId xmlns:p14="http://schemas.microsoft.com/office/powerpoint/2010/main" val="9636433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bg1"/>
          </a:fgClr>
          <a:bgClr>
            <a:schemeClr val="bg1">
              <a:lumMod val="85000"/>
            </a:schemeClr>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5319C-229E-5649-97BD-8CD08B6AC4FA}" type="datetimeFigureOut">
              <a:rPr lang="en-US" smtClean="0"/>
              <a:t>22/11/17</a:t>
            </a:fld>
            <a:endParaRPr lang="en-GB"/>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8BF0D-3BCB-814C-85D2-26FFB84899AA}" type="slidenum">
              <a:rPr lang="en-GB" smtClean="0"/>
              <a:t>‹#›</a:t>
            </a:fld>
            <a:endParaRPr lang="en-GB"/>
          </a:p>
        </p:txBody>
      </p:sp>
    </p:spTree>
    <p:extLst>
      <p:ext uri="{BB962C8B-B14F-4D97-AF65-F5344CB8AC3E}">
        <p14:creationId xmlns:p14="http://schemas.microsoft.com/office/powerpoint/2010/main" val="125986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7.jpg"/><Relationship Id="rId8" Type="http://schemas.openxmlformats.org/officeDocument/2006/relationships/image" Target="../media/image18.jpg"/><Relationship Id="rId9" Type="http://schemas.openxmlformats.org/officeDocument/2006/relationships/image" Target="../media/image19.jpg"/><Relationship Id="rId10"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jpe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rtshare_ru-plants-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023" y="0"/>
            <a:ext cx="4692315" cy="6858000"/>
          </a:xfrm>
          <a:prstGeom prst="rect">
            <a:avLst/>
          </a:prstGeom>
        </p:spPr>
      </p:pic>
      <p:sp>
        <p:nvSpPr>
          <p:cNvPr id="2" name="Title 1"/>
          <p:cNvSpPr>
            <a:spLocks noGrp="1"/>
          </p:cNvSpPr>
          <p:nvPr>
            <p:ph type="ctrTitle"/>
          </p:nvPr>
        </p:nvSpPr>
        <p:spPr>
          <a:xfrm>
            <a:off x="2523600" y="1342798"/>
            <a:ext cx="2860423" cy="3809673"/>
          </a:xfrm>
        </p:spPr>
        <p:txBody>
          <a:bodyPr>
            <a:normAutofit/>
          </a:bodyPr>
          <a:lstStyle/>
          <a:p>
            <a:pPr>
              <a:lnSpc>
                <a:spcPct val="150000"/>
              </a:lnSpc>
            </a:pPr>
            <a:r>
              <a:rPr lang="pt-PT" sz="3600" b="1" spc="100" dirty="0" err="1">
                <a:latin typeface="Helvetica Neue Thin"/>
                <a:ea typeface="Osaka"/>
                <a:cs typeface="Gurmukhi Sangam MN"/>
              </a:rPr>
              <a:t>Cant</a:t>
            </a:r>
            <a:r>
              <a:rPr lang="pt-PT" sz="3600" b="1" spc="100" dirty="0">
                <a:latin typeface="Helvetica Neue Thin"/>
                <a:ea typeface="Osaka"/>
                <a:cs typeface="Gurmukhi Sangam MN"/>
              </a:rPr>
              <a:t>(a)</a:t>
            </a:r>
            <a:r>
              <a:rPr lang="pt-PT" sz="3600" b="1" spc="100" dirty="0" err="1" smtClean="0">
                <a:latin typeface="Helvetica Neue Thin"/>
                <a:ea typeface="Osaka"/>
                <a:cs typeface="Gurmukhi Sangam MN"/>
              </a:rPr>
              <a:t>eiro</a:t>
            </a:r>
            <a:r>
              <a:rPr lang="pt-PT" sz="2000" b="1" spc="100" dirty="0" smtClean="0">
                <a:latin typeface="Helvetica Neue Thin"/>
                <a:ea typeface="Osaka"/>
                <a:cs typeface="Gurmukhi Sangam MN"/>
              </a:rPr>
              <a:t> </a:t>
            </a:r>
            <a:br>
              <a:rPr lang="pt-PT" sz="2000" b="1" spc="100" dirty="0" smtClean="0">
                <a:latin typeface="Helvetica Neue Thin"/>
                <a:ea typeface="Osaka"/>
                <a:cs typeface="Gurmukhi Sangam MN"/>
              </a:rPr>
            </a:br>
            <a:r>
              <a:rPr lang="pt-PT" sz="1600" b="1" spc="100" dirty="0" smtClean="0">
                <a:latin typeface="Helvetica Neue Thin"/>
                <a:ea typeface="Osaka"/>
                <a:cs typeface="Gurmukhi Sangam MN"/>
              </a:rPr>
              <a:t>A </a:t>
            </a:r>
            <a:r>
              <a:rPr lang="pt-PT" sz="1600" b="1" spc="100" dirty="0" err="1" smtClean="0">
                <a:latin typeface="Helvetica Neue Thin"/>
                <a:ea typeface="Osaka"/>
                <a:cs typeface="Gurmukhi Sangam MN"/>
              </a:rPr>
              <a:t>project</a:t>
            </a:r>
            <a:r>
              <a:rPr lang="pt-PT" sz="1600" b="1" spc="100" dirty="0" smtClean="0">
                <a:latin typeface="Helvetica Neue Thin"/>
                <a:ea typeface="Osaka"/>
                <a:cs typeface="Gurmukhi Sangam MN"/>
              </a:rPr>
              <a:t> for </a:t>
            </a:r>
            <a:r>
              <a:rPr lang="pt-PT" sz="1600" b="1" spc="100" dirty="0" err="1">
                <a:latin typeface="Helvetica Neue Thin"/>
                <a:ea typeface="Osaka"/>
                <a:cs typeface="Gurmukhi Sangam MN"/>
              </a:rPr>
              <a:t>music</a:t>
            </a:r>
            <a:r>
              <a:rPr lang="pt-PT" sz="1600" b="1" spc="100" dirty="0">
                <a:latin typeface="Helvetica Neue Thin"/>
                <a:ea typeface="Osaka"/>
                <a:cs typeface="Gurmukhi Sangam MN"/>
              </a:rPr>
              <a:t> </a:t>
            </a:r>
            <a:r>
              <a:rPr lang="pt-PT" sz="1600" b="1" spc="100" dirty="0" err="1">
                <a:latin typeface="Helvetica Neue Thin"/>
                <a:ea typeface="Osaka"/>
                <a:cs typeface="Gurmukhi Sangam MN"/>
              </a:rPr>
              <a:t>creation</a:t>
            </a:r>
            <a:r>
              <a:rPr lang="pt-PT" sz="1600" b="1" spc="100" dirty="0">
                <a:latin typeface="Helvetica Neue Thin"/>
                <a:ea typeface="Osaka"/>
                <a:cs typeface="Gurmukhi Sangam MN"/>
              </a:rPr>
              <a:t> </a:t>
            </a:r>
            <a:r>
              <a:rPr lang="pt-PT" sz="1600" b="1" spc="100" dirty="0" err="1">
                <a:latin typeface="Helvetica Neue Thin"/>
                <a:ea typeface="Osaka"/>
                <a:cs typeface="Gurmukhi Sangam MN"/>
              </a:rPr>
              <a:t>with</a:t>
            </a:r>
            <a:r>
              <a:rPr lang="pt-PT" sz="1600" b="1" spc="100" dirty="0">
                <a:latin typeface="Helvetica Neue Thin"/>
                <a:ea typeface="Osaka"/>
                <a:cs typeface="Gurmukhi Sangam MN"/>
              </a:rPr>
              <a:t> </a:t>
            </a:r>
            <a:r>
              <a:rPr lang="pt-PT" sz="1600" b="1" spc="100" dirty="0" err="1">
                <a:latin typeface="Helvetica Neue Thin"/>
                <a:ea typeface="Osaka"/>
                <a:cs typeface="Gurmukhi Sangam MN"/>
              </a:rPr>
              <a:t>plants</a:t>
            </a:r>
            <a:r>
              <a:rPr lang="pt-PT" sz="2000" dirty="0">
                <a:latin typeface="Avenir Book"/>
                <a:cs typeface="Avenir Book"/>
              </a:rPr>
              <a:t/>
            </a:r>
            <a:br>
              <a:rPr lang="pt-PT" sz="2000" dirty="0">
                <a:latin typeface="Avenir Book"/>
                <a:cs typeface="Avenir Book"/>
              </a:rPr>
            </a:br>
            <a:r>
              <a:rPr lang="pt-PT" sz="2000" dirty="0" smtClean="0">
                <a:latin typeface="Avenir Book"/>
                <a:cs typeface="Avenir Book"/>
              </a:rPr>
              <a:t/>
            </a:r>
            <a:br>
              <a:rPr lang="pt-PT" sz="2000" dirty="0" smtClean="0">
                <a:latin typeface="Avenir Book"/>
                <a:cs typeface="Avenir Book"/>
              </a:rPr>
            </a:br>
            <a:r>
              <a:rPr lang="pt-PT" sz="2000" dirty="0" smtClean="0"/>
              <a:t/>
            </a:r>
            <a:br>
              <a:rPr lang="pt-PT" sz="2000" dirty="0" smtClean="0"/>
            </a:br>
            <a:r>
              <a:rPr lang="en-GB" sz="1200" dirty="0" smtClean="0">
                <a:latin typeface="Avenir Book"/>
                <a:cs typeface="Avenir Book"/>
              </a:rPr>
              <a:t>Filipe Lopes</a:t>
            </a:r>
            <a:br>
              <a:rPr lang="en-GB" sz="1200" dirty="0" smtClean="0">
                <a:latin typeface="Avenir Book"/>
                <a:cs typeface="Avenir Book"/>
              </a:rPr>
            </a:br>
            <a:r>
              <a:rPr lang="en-GB" sz="1200" dirty="0" err="1" smtClean="0">
                <a:latin typeface="Avenir Book"/>
                <a:cs typeface="Avenir Book"/>
              </a:rPr>
              <a:t>Rui</a:t>
            </a:r>
            <a:r>
              <a:rPr lang="en-GB" sz="1200" dirty="0" smtClean="0">
                <a:latin typeface="Avenir Book"/>
                <a:cs typeface="Avenir Book"/>
              </a:rPr>
              <a:t> </a:t>
            </a:r>
            <a:r>
              <a:rPr lang="en-GB" sz="1200" dirty="0" smtClean="0">
                <a:latin typeface="Avenir Book"/>
                <a:cs typeface="Avenir Book"/>
              </a:rPr>
              <a:t>Ferreira</a:t>
            </a:r>
            <a:br>
              <a:rPr lang="en-GB" sz="1200" dirty="0" smtClean="0">
                <a:latin typeface="Avenir Book"/>
                <a:cs typeface="Avenir Book"/>
              </a:rPr>
            </a:br>
            <a:r>
              <a:rPr lang="en-GB" sz="1200" dirty="0" err="1" smtClean="0">
                <a:latin typeface="Avenir Book"/>
                <a:cs typeface="Avenir Book"/>
              </a:rPr>
              <a:t>Mafalda</a:t>
            </a:r>
            <a:r>
              <a:rPr lang="en-GB" sz="1200" dirty="0" smtClean="0">
                <a:latin typeface="Avenir Book"/>
                <a:cs typeface="Avenir Book"/>
              </a:rPr>
              <a:t> Fonseca</a:t>
            </a:r>
            <a:endParaRPr lang="en-GB" sz="1200" dirty="0">
              <a:latin typeface="Avenir Book"/>
              <a:cs typeface="Avenir Book"/>
            </a:endParaRPr>
          </a:p>
        </p:txBody>
      </p:sp>
      <p:pic>
        <p:nvPicPr>
          <p:cNvPr id="4" name="Picture 3" descr="logo-oj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11" y="4359674"/>
            <a:ext cx="1290345" cy="373326"/>
          </a:xfrm>
          <a:prstGeom prst="rect">
            <a:avLst/>
          </a:prstGeom>
        </p:spPr>
      </p:pic>
      <p:pic>
        <p:nvPicPr>
          <p:cNvPr id="3" name="Picture 2" descr="logo_INET-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24" y="4965807"/>
            <a:ext cx="644376" cy="407732"/>
          </a:xfrm>
          <a:prstGeom prst="rect">
            <a:avLst/>
          </a:prstGeom>
        </p:spPr>
      </p:pic>
      <p:pic>
        <p:nvPicPr>
          <p:cNvPr id="5" name="Picture 4" descr="logoCIP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11" y="5586190"/>
            <a:ext cx="859880" cy="384297"/>
          </a:xfrm>
          <a:prstGeom prst="rect">
            <a:avLst/>
          </a:prstGeom>
        </p:spPr>
      </p:pic>
    </p:spTree>
    <p:extLst>
      <p:ext uri="{BB962C8B-B14F-4D97-AF65-F5344CB8AC3E}">
        <p14:creationId xmlns:p14="http://schemas.microsoft.com/office/powerpoint/2010/main" val="39274991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rtshare_ru-plants-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57" y="1105907"/>
            <a:ext cx="3071007" cy="4488394"/>
          </a:xfrm>
          <a:prstGeom prst="rect">
            <a:avLst/>
          </a:prstGeom>
        </p:spPr>
      </p:pic>
      <p:pic>
        <p:nvPicPr>
          <p:cNvPr id="3" name="Picture 2" descr="Raspberry_Pi_B+_illustration.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550" y="3127428"/>
            <a:ext cx="1573748" cy="968933"/>
          </a:xfrm>
          <a:prstGeom prst="rect">
            <a:avLst/>
          </a:prstGeom>
        </p:spPr>
      </p:pic>
      <p:cxnSp>
        <p:nvCxnSpPr>
          <p:cNvPr id="16" name="Elbow Connector 15"/>
          <p:cNvCxnSpPr/>
          <p:nvPr/>
        </p:nvCxnSpPr>
        <p:spPr>
          <a:xfrm>
            <a:off x="2766495" y="2098142"/>
            <a:ext cx="1433055" cy="1222697"/>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2049968" y="3844477"/>
            <a:ext cx="2149583" cy="1031925"/>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049968" y="3598665"/>
            <a:ext cx="2149583" cy="2090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199551" y="4159022"/>
            <a:ext cx="1573748"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p:cNvSpPr txBox="1"/>
          <p:nvPr/>
        </p:nvSpPr>
        <p:spPr>
          <a:xfrm>
            <a:off x="4113569" y="4269331"/>
            <a:ext cx="2303909" cy="307777"/>
          </a:xfrm>
          <a:prstGeom prst="rect">
            <a:avLst/>
          </a:prstGeom>
          <a:noFill/>
        </p:spPr>
        <p:txBody>
          <a:bodyPr wrap="square" rtlCol="0">
            <a:spAutoFit/>
          </a:bodyPr>
          <a:lstStyle/>
          <a:p>
            <a:r>
              <a:rPr lang="en-GB" sz="1400" dirty="0" smtClean="0">
                <a:latin typeface="Helvetica Neue Medium"/>
                <a:cs typeface="Helvetica Neue Medium"/>
              </a:rPr>
              <a:t>Raspberry Pi</a:t>
            </a:r>
            <a:endParaRPr lang="en-GB" sz="1400" dirty="0">
              <a:latin typeface="Helvetica Neue Medium"/>
              <a:cs typeface="Helvetica Neue Medium"/>
            </a:endParaRPr>
          </a:p>
        </p:txBody>
      </p:sp>
      <p:sp>
        <p:nvSpPr>
          <p:cNvPr id="10" name="TextBox 9"/>
          <p:cNvSpPr txBox="1"/>
          <p:nvPr/>
        </p:nvSpPr>
        <p:spPr>
          <a:xfrm>
            <a:off x="3436598" y="2348452"/>
            <a:ext cx="1181972" cy="307777"/>
          </a:xfrm>
          <a:prstGeom prst="rect">
            <a:avLst/>
          </a:prstGeom>
          <a:noFill/>
        </p:spPr>
        <p:txBody>
          <a:bodyPr wrap="square" rtlCol="0">
            <a:spAutoFit/>
          </a:bodyPr>
          <a:lstStyle/>
          <a:p>
            <a:r>
              <a:rPr lang="en-GB" sz="1400" dirty="0" smtClean="0">
                <a:latin typeface="Helvetica Neue Light"/>
                <a:cs typeface="Helvetica Neue Light"/>
              </a:rPr>
              <a:t>01 Galvanic</a:t>
            </a:r>
            <a:endParaRPr lang="en-GB" sz="1400" dirty="0">
              <a:latin typeface="Helvetica Neue Light"/>
              <a:cs typeface="Helvetica Neue Light"/>
            </a:endParaRPr>
          </a:p>
        </p:txBody>
      </p:sp>
      <p:sp>
        <p:nvSpPr>
          <p:cNvPr id="11" name="TextBox 10"/>
          <p:cNvSpPr txBox="1"/>
          <p:nvPr/>
        </p:nvSpPr>
        <p:spPr>
          <a:xfrm>
            <a:off x="2049968" y="3290887"/>
            <a:ext cx="1181972" cy="307777"/>
          </a:xfrm>
          <a:prstGeom prst="rect">
            <a:avLst/>
          </a:prstGeom>
          <a:noFill/>
        </p:spPr>
        <p:txBody>
          <a:bodyPr wrap="square" rtlCol="0">
            <a:spAutoFit/>
          </a:bodyPr>
          <a:lstStyle/>
          <a:p>
            <a:r>
              <a:rPr lang="en-GB" sz="1400" dirty="0" smtClean="0">
                <a:latin typeface="Helvetica Neue Light"/>
                <a:cs typeface="Helvetica Neue Light"/>
              </a:rPr>
              <a:t>02 Light</a:t>
            </a:r>
            <a:endParaRPr lang="en-GB" sz="1400" dirty="0">
              <a:latin typeface="Helvetica Neue Light"/>
              <a:cs typeface="Helvetica Neue Light"/>
            </a:endParaRPr>
          </a:p>
        </p:txBody>
      </p:sp>
      <p:sp>
        <p:nvSpPr>
          <p:cNvPr id="12" name="TextBox 11"/>
          <p:cNvSpPr txBox="1"/>
          <p:nvPr/>
        </p:nvSpPr>
        <p:spPr>
          <a:xfrm>
            <a:off x="2458687" y="4876402"/>
            <a:ext cx="1181972" cy="307777"/>
          </a:xfrm>
          <a:prstGeom prst="rect">
            <a:avLst/>
          </a:prstGeom>
          <a:noFill/>
        </p:spPr>
        <p:txBody>
          <a:bodyPr wrap="square" rtlCol="0">
            <a:spAutoFit/>
          </a:bodyPr>
          <a:lstStyle/>
          <a:p>
            <a:r>
              <a:rPr lang="en-GB" sz="1400" dirty="0" smtClean="0">
                <a:latin typeface="Helvetica Neue Light"/>
                <a:cs typeface="Helvetica Neue Light"/>
              </a:rPr>
              <a:t>03 Moisture</a:t>
            </a:r>
            <a:endParaRPr lang="en-GB" sz="1400" dirty="0">
              <a:latin typeface="Helvetica Neue Light"/>
              <a:cs typeface="Helvetica Neue Light"/>
            </a:endParaRPr>
          </a:p>
        </p:txBody>
      </p:sp>
      <p:pic>
        <p:nvPicPr>
          <p:cNvPr id="4" name="Picture 3" descr="Screen Shot 2017-04-17 at 11.51.5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7181" y="2373456"/>
            <a:ext cx="3853294" cy="2505830"/>
          </a:xfrm>
          <a:prstGeom prst="rect">
            <a:avLst/>
          </a:prstGeom>
        </p:spPr>
      </p:pic>
    </p:spTree>
    <p:extLst>
      <p:ext uri="{BB962C8B-B14F-4D97-AF65-F5344CB8AC3E}">
        <p14:creationId xmlns:p14="http://schemas.microsoft.com/office/powerpoint/2010/main" val="11733917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155398" y="2026527"/>
            <a:ext cx="8420100" cy="3080176"/>
          </a:xfrm>
        </p:spPr>
        <p:txBody>
          <a:bodyPr>
            <a:normAutofit/>
          </a:bodyPr>
          <a:lstStyle/>
          <a:p>
            <a:pPr>
              <a:lnSpc>
                <a:spcPct val="150000"/>
              </a:lnSpc>
            </a:pPr>
            <a:r>
              <a:rPr lang="en-GB" dirty="0" smtClean="0">
                <a:latin typeface="Avenir Book"/>
                <a:cs typeface="Avenir Book"/>
              </a:rPr>
              <a:t>thanks</a:t>
            </a:r>
            <a:br>
              <a:rPr lang="en-GB" dirty="0" smtClean="0">
                <a:latin typeface="Avenir Book"/>
                <a:cs typeface="Avenir Book"/>
              </a:rPr>
            </a:br>
            <a:r>
              <a:rPr lang="en-GB" dirty="0" smtClean="0">
                <a:latin typeface="Avenir Book"/>
                <a:cs typeface="Avenir Book"/>
              </a:rPr>
              <a:t/>
            </a:r>
            <a:br>
              <a:rPr lang="en-GB" dirty="0" smtClean="0">
                <a:latin typeface="Avenir Book"/>
                <a:cs typeface="Avenir Book"/>
              </a:rPr>
            </a:br>
            <a:r>
              <a:rPr lang="en-GB" sz="1800" dirty="0" err="1" smtClean="0">
                <a:latin typeface="Avenir Book"/>
                <a:cs typeface="Avenir Book"/>
              </a:rPr>
              <a:t>flopes@ojm.pt</a:t>
            </a:r>
            <a:r>
              <a:rPr lang="en-GB" sz="1800" dirty="0">
                <a:latin typeface="Avenir Book"/>
                <a:cs typeface="Avenir Book"/>
              </a:rPr>
              <a:t/>
            </a:r>
            <a:br>
              <a:rPr lang="en-GB" sz="1800" dirty="0">
                <a:latin typeface="Avenir Book"/>
                <a:cs typeface="Avenir Book"/>
              </a:rPr>
            </a:br>
            <a:r>
              <a:rPr lang="en-GB" sz="1800" dirty="0" err="1" smtClean="0">
                <a:latin typeface="Avenir Book"/>
                <a:cs typeface="Avenir Book"/>
              </a:rPr>
              <a:t>ferreira</a:t>
            </a:r>
            <a:r>
              <a:rPr lang="en-GB" sz="1800" dirty="0" err="1">
                <a:latin typeface="Avenir Book"/>
                <a:cs typeface="Avenir Book"/>
              </a:rPr>
              <a:t>@ese.ipp.pt</a:t>
            </a:r>
            <a:endParaRPr lang="en-GB" sz="1800" dirty="0">
              <a:latin typeface="Avenir Book"/>
              <a:cs typeface="Avenir Book"/>
            </a:endParaRPr>
          </a:p>
        </p:txBody>
      </p:sp>
      <p:pic>
        <p:nvPicPr>
          <p:cNvPr id="7" name="Picture 6" descr="artshare_ru-plants-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023" y="0"/>
            <a:ext cx="4692315" cy="6858000"/>
          </a:xfrm>
          <a:prstGeom prst="rect">
            <a:avLst/>
          </a:prstGeom>
        </p:spPr>
      </p:pic>
      <p:pic>
        <p:nvPicPr>
          <p:cNvPr id="8" name="Picture 7" descr="logo-oj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11" y="4359674"/>
            <a:ext cx="1290345" cy="373326"/>
          </a:xfrm>
          <a:prstGeom prst="rect">
            <a:avLst/>
          </a:prstGeom>
        </p:spPr>
      </p:pic>
      <p:pic>
        <p:nvPicPr>
          <p:cNvPr id="9" name="Picture 8" descr="logo_INET-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24" y="4965807"/>
            <a:ext cx="644376" cy="407732"/>
          </a:xfrm>
          <a:prstGeom prst="rect">
            <a:avLst/>
          </a:prstGeom>
        </p:spPr>
      </p:pic>
      <p:pic>
        <p:nvPicPr>
          <p:cNvPr id="10" name="Picture 9" descr="logoCIP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11" y="5586190"/>
            <a:ext cx="859880" cy="384297"/>
          </a:xfrm>
          <a:prstGeom prst="rect">
            <a:avLst/>
          </a:prstGeom>
        </p:spPr>
      </p:pic>
    </p:spTree>
    <p:extLst>
      <p:ext uri="{BB962C8B-B14F-4D97-AF65-F5344CB8AC3E}">
        <p14:creationId xmlns:p14="http://schemas.microsoft.com/office/powerpoint/2010/main" val="17073201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314880" y="633315"/>
            <a:ext cx="3050140" cy="1092607"/>
          </a:xfrm>
          <a:prstGeom prst="rect">
            <a:avLst/>
          </a:prstGeom>
          <a:noFill/>
        </p:spPr>
        <p:txBody>
          <a:bodyPr wrap="square" rtlCol="0">
            <a:spAutoFit/>
          </a:bodyPr>
          <a:lstStyle/>
          <a:p>
            <a:r>
              <a:rPr lang="en-GB" dirty="0" smtClean="0">
                <a:latin typeface="Helvetica Neue Medium"/>
                <a:cs typeface="Helvetica Neue Medium"/>
              </a:rPr>
              <a:t>OJM</a:t>
            </a:r>
          </a:p>
          <a:p>
            <a:endParaRPr lang="en-GB" sz="1100" dirty="0" smtClean="0">
              <a:latin typeface="Helvetica Neue Light"/>
              <a:cs typeface="Helvetica Neue Light"/>
            </a:endParaRPr>
          </a:p>
          <a:p>
            <a:r>
              <a:rPr lang="en-GB" sz="1200" dirty="0" smtClean="0">
                <a:latin typeface="Helvetica Neue Light"/>
                <a:cs typeface="Helvetica Neue Light"/>
              </a:rPr>
              <a:t>OJM is a jazz orchestra from </a:t>
            </a:r>
            <a:r>
              <a:rPr lang="en-GB" sz="1200" dirty="0" err="1" smtClean="0">
                <a:latin typeface="Helvetica Neue Light"/>
                <a:cs typeface="Helvetica Neue Light"/>
              </a:rPr>
              <a:t>Matosinhos</a:t>
            </a:r>
            <a:r>
              <a:rPr lang="en-GB" sz="1200" dirty="0" smtClean="0">
                <a:latin typeface="Helvetica Neue Light"/>
                <a:cs typeface="Helvetica Neue Light"/>
              </a:rPr>
              <a:t>. I am the</a:t>
            </a:r>
          </a:p>
          <a:p>
            <a:r>
              <a:rPr lang="en-GB" sz="1200" dirty="0" smtClean="0">
                <a:latin typeface="Helvetica Neue Light"/>
                <a:cs typeface="Helvetica Neue Light"/>
              </a:rPr>
              <a:t>head of the education department.</a:t>
            </a:r>
          </a:p>
        </p:txBody>
      </p:sp>
      <p:sp>
        <p:nvSpPr>
          <p:cNvPr id="19" name="Rectangle 18"/>
          <p:cNvSpPr/>
          <p:nvPr/>
        </p:nvSpPr>
        <p:spPr>
          <a:xfrm>
            <a:off x="2550582" y="4010234"/>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50582" y="4357182"/>
            <a:ext cx="3764298" cy="1077218"/>
          </a:xfrm>
          <a:prstGeom prst="rect">
            <a:avLst/>
          </a:prstGeom>
          <a:noFill/>
        </p:spPr>
        <p:txBody>
          <a:bodyPr wrap="square" rtlCol="0">
            <a:spAutoFit/>
          </a:bodyPr>
          <a:lstStyle/>
          <a:p>
            <a:r>
              <a:rPr lang="en-GB" sz="3200" i="1" dirty="0" smtClean="0">
                <a:latin typeface="Helvetica Neue Medium"/>
                <a:cs typeface="Helvetica Neue Medium"/>
              </a:rPr>
              <a:t>music with plants</a:t>
            </a:r>
          </a:p>
          <a:p>
            <a:r>
              <a:rPr lang="en-GB" sz="3200" i="1" dirty="0" smtClean="0">
                <a:latin typeface="Helvetica Neue Medium"/>
                <a:cs typeface="Helvetica Neue Medium"/>
              </a:rPr>
              <a:t>plants with music</a:t>
            </a:r>
          </a:p>
        </p:txBody>
      </p:sp>
      <p:sp>
        <p:nvSpPr>
          <p:cNvPr id="24" name="Rectangle 23"/>
          <p:cNvSpPr/>
          <p:nvPr/>
        </p:nvSpPr>
        <p:spPr>
          <a:xfrm>
            <a:off x="2550582" y="1841905"/>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4" name="Picture 13" descr="logo-oj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992" y="633315"/>
            <a:ext cx="3395930" cy="982519"/>
          </a:xfrm>
          <a:prstGeom prst="rect">
            <a:avLst/>
          </a:prstGeom>
        </p:spPr>
      </p:pic>
      <p:pic>
        <p:nvPicPr>
          <p:cNvPr id="2" name="Picture 1" descr="LOGO PESCA-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3428" y="1841905"/>
            <a:ext cx="3952494" cy="2243328"/>
          </a:xfrm>
          <a:prstGeom prst="rect">
            <a:avLst/>
          </a:prstGeom>
        </p:spPr>
      </p:pic>
      <p:sp>
        <p:nvSpPr>
          <p:cNvPr id="17" name="TextBox 16"/>
          <p:cNvSpPr txBox="1"/>
          <p:nvPr/>
        </p:nvSpPr>
        <p:spPr>
          <a:xfrm>
            <a:off x="6314880" y="2189990"/>
            <a:ext cx="3050140" cy="1461939"/>
          </a:xfrm>
          <a:prstGeom prst="rect">
            <a:avLst/>
          </a:prstGeom>
          <a:noFill/>
        </p:spPr>
        <p:txBody>
          <a:bodyPr wrap="square" rtlCol="0">
            <a:spAutoFit/>
          </a:bodyPr>
          <a:lstStyle/>
          <a:p>
            <a:r>
              <a:rPr lang="en-GB" dirty="0" smtClean="0">
                <a:latin typeface="Helvetica Neue Medium"/>
                <a:cs typeface="Helvetica Neue Medium"/>
              </a:rPr>
              <a:t>Grand Sounding Fishery</a:t>
            </a:r>
          </a:p>
          <a:p>
            <a:endParaRPr lang="en-GB" sz="1100" dirty="0" smtClean="0">
              <a:latin typeface="Helvetica Neue Light"/>
              <a:cs typeface="Helvetica Neue Light"/>
            </a:endParaRPr>
          </a:p>
          <a:p>
            <a:r>
              <a:rPr lang="en-GB" sz="1200" dirty="0" smtClean="0">
                <a:latin typeface="Helvetica Neue Light"/>
                <a:cs typeface="Helvetica Neue Light"/>
              </a:rPr>
              <a:t>It is our main project and it runs during the school year. Its consists of workshops, concerts and research. We work with schools and institutions mainly from </a:t>
            </a:r>
            <a:r>
              <a:rPr lang="en-GB" sz="1200" dirty="0" err="1" smtClean="0">
                <a:latin typeface="Helvetica Neue Light"/>
                <a:cs typeface="Helvetica Neue Light"/>
              </a:rPr>
              <a:t>Matosinhos</a:t>
            </a:r>
            <a:r>
              <a:rPr lang="en-GB" sz="1200" dirty="0" smtClean="0">
                <a:latin typeface="Helvetica Neue Light"/>
                <a:cs typeface="Helvetica Neue Light"/>
              </a:rPr>
              <a:t>.</a:t>
            </a:r>
          </a:p>
        </p:txBody>
      </p:sp>
      <p:sp>
        <p:nvSpPr>
          <p:cNvPr id="18" name="TextBox 17"/>
          <p:cNvSpPr txBox="1"/>
          <p:nvPr/>
        </p:nvSpPr>
        <p:spPr>
          <a:xfrm>
            <a:off x="6329210" y="4465168"/>
            <a:ext cx="3050140" cy="815608"/>
          </a:xfrm>
          <a:prstGeom prst="rect">
            <a:avLst/>
          </a:prstGeom>
          <a:noFill/>
        </p:spPr>
        <p:txBody>
          <a:bodyPr wrap="square" rtlCol="0">
            <a:spAutoFit/>
          </a:bodyPr>
          <a:lstStyle/>
          <a:p>
            <a:endParaRPr lang="en-GB" sz="1100" dirty="0" smtClean="0">
              <a:latin typeface="Helvetica Neue Light"/>
              <a:cs typeface="Helvetica Neue Light"/>
            </a:endParaRPr>
          </a:p>
          <a:p>
            <a:r>
              <a:rPr lang="en-US" sz="1200" dirty="0">
                <a:latin typeface="Helvetica Neue Light"/>
                <a:cs typeface="Helvetica Neue Light"/>
              </a:rPr>
              <a:t>e</a:t>
            </a:r>
            <a:r>
              <a:rPr lang="en-US" sz="1200" dirty="0" smtClean="0">
                <a:latin typeface="Helvetica Neue Light"/>
                <a:cs typeface="Helvetica Neue Light"/>
              </a:rPr>
              <a:t>ach Grand Sounding Fishery has a theme. This year the theme is </a:t>
            </a:r>
            <a:r>
              <a:rPr lang="en-US" sz="1200" i="1" dirty="0" smtClean="0">
                <a:latin typeface="Helvetica Neue Light"/>
                <a:cs typeface="Helvetica Neue Light"/>
              </a:rPr>
              <a:t>Music with plants, plants with Music</a:t>
            </a:r>
            <a:endParaRPr lang="en-GB" sz="1200" dirty="0" smtClean="0">
              <a:latin typeface="Helvetica Neue Light"/>
              <a:cs typeface="Helvetica Neue Light"/>
            </a:endParaRPr>
          </a:p>
        </p:txBody>
      </p:sp>
    </p:spTree>
    <p:extLst>
      <p:ext uri="{BB962C8B-B14F-4D97-AF65-F5344CB8AC3E}">
        <p14:creationId xmlns:p14="http://schemas.microsoft.com/office/powerpoint/2010/main" val="13783425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100">
            <a:off x="5620533" y="562151"/>
            <a:ext cx="4227348" cy="2195509"/>
          </a:xfrm>
          <a:prstGeom prst="rect">
            <a:avLst/>
          </a:prstGeom>
        </p:spPr>
      </p:pic>
      <p:pic>
        <p:nvPicPr>
          <p:cNvPr id="8" name="Picture 7" descr="Screen Shot 2017-03-06 at 16.14.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72141">
            <a:off x="214244" y="331621"/>
            <a:ext cx="4942607" cy="2937017"/>
          </a:xfrm>
          <a:prstGeom prst="rect">
            <a:avLst/>
          </a:prstGeom>
        </p:spPr>
      </p:pic>
      <p:pic>
        <p:nvPicPr>
          <p:cNvPr id="9" name="Picture 8" descr="sement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55835">
            <a:off x="275848" y="3123313"/>
            <a:ext cx="4035801" cy="2709986"/>
          </a:xfrm>
          <a:prstGeom prst="rect">
            <a:avLst/>
          </a:prstGeom>
        </p:spPr>
      </p:pic>
      <p:pic>
        <p:nvPicPr>
          <p:cNvPr id="10" name="Picture 9" descr="PESCA SONOR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51294">
            <a:off x="4473348" y="4058697"/>
            <a:ext cx="5052699" cy="2624463"/>
          </a:xfrm>
          <a:prstGeom prst="rect">
            <a:avLst/>
          </a:prstGeom>
        </p:spPr>
      </p:pic>
      <p:pic>
        <p:nvPicPr>
          <p:cNvPr id="7" name="Picture 6" descr="Screen Shot 2017-01-29 at 21.50.2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87384">
            <a:off x="3511404" y="1905705"/>
            <a:ext cx="2918492" cy="2935903"/>
          </a:xfrm>
          <a:prstGeom prst="rect">
            <a:avLst/>
          </a:prstGeom>
        </p:spPr>
      </p:pic>
      <p:pic>
        <p:nvPicPr>
          <p:cNvPr id="11" name="Picture 10" descr="Captura de ecrã 2017-04-17, às 10.41.2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541243">
            <a:off x="6610353" y="2623588"/>
            <a:ext cx="3126487" cy="1648771"/>
          </a:xfrm>
          <a:prstGeom prst="rect">
            <a:avLst/>
          </a:prstGeom>
        </p:spPr>
      </p:pic>
      <p:pic>
        <p:nvPicPr>
          <p:cNvPr id="12" name="Picture 11" descr="MyPoli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58802">
            <a:off x="78491" y="5192323"/>
            <a:ext cx="2262113" cy="1566078"/>
          </a:xfrm>
          <a:prstGeom prst="rect">
            <a:avLst/>
          </a:prstGeom>
        </p:spPr>
      </p:pic>
    </p:spTree>
    <p:extLst>
      <p:ext uri="{BB962C8B-B14F-4D97-AF65-F5344CB8AC3E}">
        <p14:creationId xmlns:p14="http://schemas.microsoft.com/office/powerpoint/2010/main" val="24168846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5752567-1401689196-4104.jpe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45" y="0"/>
            <a:ext cx="1890302" cy="1744894"/>
          </a:xfrm>
          <a:prstGeom prst="rect">
            <a:avLst/>
          </a:prstGeom>
        </p:spPr>
      </p:pic>
      <p:pic>
        <p:nvPicPr>
          <p:cNvPr id="7" name="Picture 6" descr="UPC00739994499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21"/>
            <a:ext cx="3257129" cy="3987509"/>
          </a:xfrm>
          <a:prstGeom prst="rect">
            <a:avLst/>
          </a:prstGeom>
        </p:spPr>
      </p:pic>
      <p:sp>
        <p:nvSpPr>
          <p:cNvPr id="11" name="TextBox 10"/>
          <p:cNvSpPr txBox="1"/>
          <p:nvPr/>
        </p:nvSpPr>
        <p:spPr>
          <a:xfrm>
            <a:off x="1277865" y="4639874"/>
            <a:ext cx="2298431" cy="2123658"/>
          </a:xfrm>
          <a:prstGeom prst="rect">
            <a:avLst/>
          </a:prstGeom>
          <a:noFill/>
        </p:spPr>
        <p:txBody>
          <a:bodyPr wrap="square" rtlCol="0">
            <a:spAutoFit/>
          </a:bodyPr>
          <a:lstStyle/>
          <a:p>
            <a:pPr algn="r"/>
            <a:r>
              <a:rPr lang="en-GB" sz="4400" dirty="0" smtClean="0">
                <a:latin typeface="Helvetica Neue Medium"/>
                <a:cs typeface="Helvetica Neue Medium"/>
              </a:rPr>
              <a:t>plants</a:t>
            </a:r>
          </a:p>
          <a:p>
            <a:pPr algn="r"/>
            <a:r>
              <a:rPr lang="en-GB" sz="4400" dirty="0" smtClean="0">
                <a:latin typeface="Helvetica Neue Medium"/>
                <a:cs typeface="Helvetica Neue Medium"/>
              </a:rPr>
              <a:t>music </a:t>
            </a:r>
          </a:p>
          <a:p>
            <a:pPr algn="r"/>
            <a:r>
              <a:rPr lang="en-GB" sz="4400" dirty="0" smtClean="0">
                <a:latin typeface="Helvetica Neue Medium"/>
                <a:cs typeface="Helvetica Neue Medium"/>
              </a:rPr>
              <a:t>sound</a:t>
            </a:r>
          </a:p>
        </p:txBody>
      </p:sp>
      <p:pic>
        <p:nvPicPr>
          <p:cNvPr id="4" name="Picture 3" descr="maxresdefaul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32" y="1224284"/>
            <a:ext cx="2754538" cy="1430241"/>
          </a:xfrm>
          <a:prstGeom prst="rect">
            <a:avLst/>
          </a:prstGeom>
        </p:spPr>
      </p:pic>
      <p:pic>
        <p:nvPicPr>
          <p:cNvPr id="8" name="Picture 7" descr="R-1474386-1331113281.jpe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1025" y="962003"/>
            <a:ext cx="2300593" cy="2123624"/>
          </a:xfrm>
          <a:prstGeom prst="rect">
            <a:avLst/>
          </a:prstGeom>
        </p:spPr>
      </p:pic>
      <p:pic>
        <p:nvPicPr>
          <p:cNvPr id="10" name="Picture 9" descr="stevie-wonder-stevie-wonders-journey-through-the-secret-life-of-plants-2-c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3745" y="2683131"/>
            <a:ext cx="2083806" cy="1923513"/>
          </a:xfrm>
          <a:prstGeom prst="rect">
            <a:avLst/>
          </a:prstGeom>
        </p:spPr>
      </p:pic>
      <p:pic>
        <p:nvPicPr>
          <p:cNvPr id="12" name="Picture 11" descr="141089521369266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1449" y="5721"/>
            <a:ext cx="2859267" cy="1484619"/>
          </a:xfrm>
          <a:prstGeom prst="rect">
            <a:avLst/>
          </a:prstGeom>
        </p:spPr>
      </p:pic>
      <p:pic>
        <p:nvPicPr>
          <p:cNvPr id="13" name="Picture 12" descr="1410900302Mileece_2_credit_Xavier_Aaronson.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5835" y="1536107"/>
            <a:ext cx="2550646" cy="1324374"/>
          </a:xfrm>
          <a:prstGeom prst="rect">
            <a:avLst/>
          </a:prstGeom>
        </p:spPr>
      </p:pic>
      <p:pic>
        <p:nvPicPr>
          <p:cNvPr id="15" name="Picture 14" descr="DSC04937-1024x768.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7129" y="2278972"/>
            <a:ext cx="2330338" cy="1613310"/>
          </a:xfrm>
          <a:prstGeom prst="rect">
            <a:avLst/>
          </a:prstGeom>
        </p:spPr>
      </p:pic>
      <p:pic>
        <p:nvPicPr>
          <p:cNvPr id="14" name="Picture 13" descr="กราฟๅ.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332" y="2557269"/>
            <a:ext cx="3784237" cy="1761199"/>
          </a:xfrm>
          <a:prstGeom prst="rect">
            <a:avLst/>
          </a:prstGeom>
        </p:spPr>
      </p:pic>
      <p:pic>
        <p:nvPicPr>
          <p:cNvPr id="6" name="Picture 5" descr="seasons.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6535" y="5720"/>
            <a:ext cx="1989465" cy="1836429"/>
          </a:xfrm>
          <a:prstGeom prst="rect">
            <a:avLst/>
          </a:prstGeom>
        </p:spPr>
      </p:pic>
      <p:sp>
        <p:nvSpPr>
          <p:cNvPr id="17" name="TextBox 16"/>
          <p:cNvSpPr txBox="1"/>
          <p:nvPr/>
        </p:nvSpPr>
        <p:spPr>
          <a:xfrm>
            <a:off x="3841610" y="4869807"/>
            <a:ext cx="5106944" cy="1384995"/>
          </a:xfrm>
          <a:prstGeom prst="rect">
            <a:avLst/>
          </a:prstGeom>
          <a:noFill/>
        </p:spPr>
        <p:txBody>
          <a:bodyPr wrap="square" rtlCol="0">
            <a:spAutoFit/>
          </a:bodyPr>
          <a:lstStyle/>
          <a:p>
            <a:r>
              <a:rPr lang="en-GB" sz="1400" dirty="0" smtClean="0">
                <a:latin typeface="Helvetica Neue Light"/>
                <a:cs typeface="Helvetica Neue Light"/>
              </a:rPr>
              <a:t>the idea to gather plants and music making has been present for a long time and has been approached in many ways. </a:t>
            </a:r>
          </a:p>
          <a:p>
            <a:endParaRPr lang="en-GB" sz="1400" dirty="0">
              <a:latin typeface="Helvetica Neue Light"/>
              <a:cs typeface="Helvetica Neue Light"/>
            </a:endParaRPr>
          </a:p>
          <a:p>
            <a:r>
              <a:rPr lang="en-GB" sz="1400" dirty="0" smtClean="0">
                <a:latin typeface="Helvetica Neue Light"/>
                <a:cs typeface="Helvetica Neue Light"/>
              </a:rPr>
              <a:t>We believe that there are two main trends:</a:t>
            </a:r>
          </a:p>
          <a:p>
            <a:r>
              <a:rPr lang="en-GB" sz="1400" dirty="0" smtClean="0">
                <a:latin typeface="Helvetica Neue Light"/>
                <a:cs typeface="Helvetica Neue Light"/>
              </a:rPr>
              <a:t>1 </a:t>
            </a:r>
            <a:r>
              <a:rPr lang="mr-IN" sz="1400" dirty="0" smtClean="0">
                <a:latin typeface="Helvetica Neue Light"/>
                <a:cs typeface="Helvetica Neue Light"/>
              </a:rPr>
              <a:t>–</a:t>
            </a:r>
            <a:r>
              <a:rPr lang="en-GB" sz="1400" dirty="0" smtClean="0">
                <a:latin typeface="Helvetica Neue Light"/>
                <a:cs typeface="Helvetica Neue Light"/>
              </a:rPr>
              <a:t> plants as listeners/recipients</a:t>
            </a:r>
          </a:p>
          <a:p>
            <a:r>
              <a:rPr lang="en-GB" sz="1400" dirty="0" smtClean="0">
                <a:latin typeface="Helvetica Neue Light"/>
                <a:cs typeface="Helvetica Neue Light"/>
              </a:rPr>
              <a:t>2 </a:t>
            </a:r>
            <a:r>
              <a:rPr lang="mr-IN" sz="1400" dirty="0" smtClean="0">
                <a:latin typeface="Helvetica Neue Light"/>
                <a:cs typeface="Helvetica Neue Light"/>
              </a:rPr>
              <a:t>–</a:t>
            </a:r>
            <a:r>
              <a:rPr lang="en-GB" sz="1400" dirty="0" smtClean="0">
                <a:latin typeface="Helvetica Neue Light"/>
                <a:cs typeface="Helvetica Neue Light"/>
              </a:rPr>
              <a:t> plants as performers/producers</a:t>
            </a:r>
            <a:endParaRPr lang="en-GB" sz="1400" dirty="0">
              <a:latin typeface="Helvetica Neue Light"/>
              <a:cs typeface="Helvetica Neue Light"/>
            </a:endParaRPr>
          </a:p>
        </p:txBody>
      </p:sp>
    </p:spTree>
    <p:extLst>
      <p:ext uri="{BB962C8B-B14F-4D97-AF65-F5344CB8AC3E}">
        <p14:creationId xmlns:p14="http://schemas.microsoft.com/office/powerpoint/2010/main" val="27197752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a4f6da8-c646-4866-8f68-e3ee9c06f14f-1275x204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66" y="-641"/>
            <a:ext cx="4643438" cy="6858000"/>
          </a:xfrm>
          <a:prstGeom prst="rect">
            <a:avLst/>
          </a:prstGeom>
        </p:spPr>
      </p:pic>
    </p:spTree>
    <p:extLst>
      <p:ext uri="{BB962C8B-B14F-4D97-AF65-F5344CB8AC3E}">
        <p14:creationId xmlns:p14="http://schemas.microsoft.com/office/powerpoint/2010/main" val="40190002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ptura de ecrã 2017-04-13, às 12.17.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024" y="4063124"/>
            <a:ext cx="1954175" cy="1337717"/>
          </a:xfrm>
          <a:prstGeom prst="rect">
            <a:avLst/>
          </a:prstGeom>
        </p:spPr>
      </p:pic>
      <p:pic>
        <p:nvPicPr>
          <p:cNvPr id="13" name="Picture 12" descr="Captura de ecrã 2017-04-13, às 12.17.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24" y="1704553"/>
            <a:ext cx="4037414" cy="2358571"/>
          </a:xfrm>
          <a:prstGeom prst="rect">
            <a:avLst/>
          </a:prstGeom>
        </p:spPr>
      </p:pic>
      <p:pic>
        <p:nvPicPr>
          <p:cNvPr id="15" name="Picture 14" descr="Captura de ecrã 2017-04-13, às 12.18.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199" y="4063123"/>
            <a:ext cx="2083239" cy="1386098"/>
          </a:xfrm>
          <a:prstGeom prst="rect">
            <a:avLst/>
          </a:prstGeom>
        </p:spPr>
      </p:pic>
      <p:sp>
        <p:nvSpPr>
          <p:cNvPr id="16" name="TextBox 15"/>
          <p:cNvSpPr txBox="1"/>
          <p:nvPr/>
        </p:nvSpPr>
        <p:spPr>
          <a:xfrm>
            <a:off x="5738438" y="5416708"/>
            <a:ext cx="1020762" cy="707886"/>
          </a:xfrm>
          <a:prstGeom prst="rect">
            <a:avLst/>
          </a:prstGeom>
          <a:noFill/>
        </p:spPr>
        <p:txBody>
          <a:bodyPr wrap="square" rtlCol="0">
            <a:spAutoFit/>
          </a:bodyPr>
          <a:lstStyle/>
          <a:p>
            <a:r>
              <a:rPr lang="en-GB" sz="4000" dirty="0" smtClean="0">
                <a:latin typeface="Helvetica Neue Medium"/>
                <a:cs typeface="Helvetica Neue Medium"/>
              </a:rPr>
              <a:t>02</a:t>
            </a:r>
          </a:p>
        </p:txBody>
      </p:sp>
      <p:sp>
        <p:nvSpPr>
          <p:cNvPr id="19" name="Rectangle 18"/>
          <p:cNvSpPr/>
          <p:nvPr/>
        </p:nvSpPr>
        <p:spPr>
          <a:xfrm>
            <a:off x="5817057" y="5400840"/>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p:cNvSpPr txBox="1"/>
          <p:nvPr/>
        </p:nvSpPr>
        <p:spPr>
          <a:xfrm>
            <a:off x="7219250" y="5512195"/>
            <a:ext cx="2303909" cy="738664"/>
          </a:xfrm>
          <a:prstGeom prst="rect">
            <a:avLst/>
          </a:prstGeom>
          <a:noFill/>
        </p:spPr>
        <p:txBody>
          <a:bodyPr wrap="square" rtlCol="0">
            <a:spAutoFit/>
          </a:bodyPr>
          <a:lstStyle/>
          <a:p>
            <a:pPr algn="r"/>
            <a:r>
              <a:rPr lang="en-GB" sz="1400" dirty="0" smtClean="0">
                <a:latin typeface="Helvetica Neue Medium"/>
                <a:cs typeface="Helvetica Neue Medium"/>
              </a:rPr>
              <a:t>implement digital technologies to amplify the “voice” of a plant</a:t>
            </a:r>
            <a:endParaRPr lang="en-GB" sz="1400" dirty="0">
              <a:latin typeface="Helvetica Neue Medium"/>
              <a:cs typeface="Helvetica Neue Medium"/>
            </a:endParaRPr>
          </a:p>
        </p:txBody>
      </p:sp>
      <p:pic>
        <p:nvPicPr>
          <p:cNvPr id="22" name="Picture 21" descr="Captura de ecrã 2017-04-13, às 14.09.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57" y="1704552"/>
            <a:ext cx="4004312" cy="3696288"/>
          </a:xfrm>
          <a:prstGeom prst="rect">
            <a:avLst/>
          </a:prstGeom>
        </p:spPr>
      </p:pic>
      <p:sp>
        <p:nvSpPr>
          <p:cNvPr id="23" name="TextBox 22"/>
          <p:cNvSpPr txBox="1"/>
          <p:nvPr/>
        </p:nvSpPr>
        <p:spPr>
          <a:xfrm>
            <a:off x="911230" y="5416708"/>
            <a:ext cx="1020762" cy="707886"/>
          </a:xfrm>
          <a:prstGeom prst="rect">
            <a:avLst/>
          </a:prstGeom>
          <a:noFill/>
        </p:spPr>
        <p:txBody>
          <a:bodyPr wrap="square" rtlCol="0">
            <a:spAutoFit/>
          </a:bodyPr>
          <a:lstStyle/>
          <a:p>
            <a:r>
              <a:rPr lang="en-GB" sz="4000" dirty="0" smtClean="0">
                <a:latin typeface="Helvetica Neue Medium"/>
                <a:cs typeface="Helvetica Neue Medium"/>
              </a:rPr>
              <a:t>01</a:t>
            </a:r>
          </a:p>
        </p:txBody>
      </p:sp>
      <p:sp>
        <p:nvSpPr>
          <p:cNvPr id="24" name="Rectangle 23"/>
          <p:cNvSpPr/>
          <p:nvPr/>
        </p:nvSpPr>
        <p:spPr>
          <a:xfrm>
            <a:off x="989848" y="5400840"/>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p:cNvSpPr txBox="1"/>
          <p:nvPr/>
        </p:nvSpPr>
        <p:spPr>
          <a:xfrm>
            <a:off x="2392042" y="5512195"/>
            <a:ext cx="2303909" cy="523220"/>
          </a:xfrm>
          <a:prstGeom prst="rect">
            <a:avLst/>
          </a:prstGeom>
          <a:noFill/>
        </p:spPr>
        <p:txBody>
          <a:bodyPr wrap="square" rtlCol="0">
            <a:spAutoFit/>
          </a:bodyPr>
          <a:lstStyle/>
          <a:p>
            <a:pPr algn="r"/>
            <a:r>
              <a:rPr lang="en-GB" sz="1400" dirty="0" smtClean="0">
                <a:latin typeface="Helvetica Neue Medium"/>
                <a:cs typeface="Helvetica Neue Medium"/>
              </a:rPr>
              <a:t>compose and perform music with plants</a:t>
            </a:r>
            <a:endParaRPr lang="en-GB" sz="1400" dirty="0">
              <a:latin typeface="Helvetica Neue Medium"/>
              <a:cs typeface="Helvetica Neue Medium"/>
            </a:endParaRPr>
          </a:p>
        </p:txBody>
      </p:sp>
      <p:sp>
        <p:nvSpPr>
          <p:cNvPr id="14" name="TextBox 13"/>
          <p:cNvSpPr txBox="1"/>
          <p:nvPr/>
        </p:nvSpPr>
        <p:spPr>
          <a:xfrm>
            <a:off x="2550582" y="112231"/>
            <a:ext cx="3764298" cy="1077218"/>
          </a:xfrm>
          <a:prstGeom prst="rect">
            <a:avLst/>
          </a:prstGeom>
          <a:noFill/>
        </p:spPr>
        <p:txBody>
          <a:bodyPr wrap="square" rtlCol="0">
            <a:spAutoFit/>
          </a:bodyPr>
          <a:lstStyle/>
          <a:p>
            <a:r>
              <a:rPr lang="en-GB" sz="3200" i="1" dirty="0" smtClean="0">
                <a:latin typeface="Helvetica Neue Medium"/>
                <a:cs typeface="Helvetica Neue Medium"/>
              </a:rPr>
              <a:t>music with plants</a:t>
            </a:r>
          </a:p>
          <a:p>
            <a:r>
              <a:rPr lang="en-GB" sz="3200" i="1" dirty="0" smtClean="0">
                <a:latin typeface="Helvetica Neue Medium"/>
                <a:cs typeface="Helvetica Neue Medium"/>
              </a:rPr>
              <a:t>plants with music</a:t>
            </a:r>
          </a:p>
        </p:txBody>
      </p:sp>
    </p:spTree>
    <p:extLst>
      <p:ext uri="{BB962C8B-B14F-4D97-AF65-F5344CB8AC3E}">
        <p14:creationId xmlns:p14="http://schemas.microsoft.com/office/powerpoint/2010/main" val="6046076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ptura de ecrã 2017-04-13, às 12.17.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024" y="4063124"/>
            <a:ext cx="1954175" cy="1337717"/>
          </a:xfrm>
          <a:prstGeom prst="rect">
            <a:avLst/>
          </a:prstGeom>
        </p:spPr>
      </p:pic>
      <p:pic>
        <p:nvPicPr>
          <p:cNvPr id="13" name="Picture 12" descr="Captura de ecrã 2017-04-13, às 12.17.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24" y="1704553"/>
            <a:ext cx="4037414" cy="2358571"/>
          </a:xfrm>
          <a:prstGeom prst="rect">
            <a:avLst/>
          </a:prstGeom>
        </p:spPr>
      </p:pic>
      <p:pic>
        <p:nvPicPr>
          <p:cNvPr id="15" name="Picture 14" descr="Captura de ecrã 2017-04-13, às 12.18.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199" y="4063123"/>
            <a:ext cx="2083239" cy="1386098"/>
          </a:xfrm>
          <a:prstGeom prst="rect">
            <a:avLst/>
          </a:prstGeom>
        </p:spPr>
      </p:pic>
      <p:sp>
        <p:nvSpPr>
          <p:cNvPr id="16" name="TextBox 15"/>
          <p:cNvSpPr txBox="1"/>
          <p:nvPr/>
        </p:nvSpPr>
        <p:spPr>
          <a:xfrm>
            <a:off x="5738438" y="5416708"/>
            <a:ext cx="3693000" cy="707886"/>
          </a:xfrm>
          <a:prstGeom prst="rect">
            <a:avLst/>
          </a:prstGeom>
          <a:noFill/>
        </p:spPr>
        <p:txBody>
          <a:bodyPr wrap="square" rtlCol="0">
            <a:spAutoFit/>
          </a:bodyPr>
          <a:lstStyle/>
          <a:p>
            <a:r>
              <a:rPr lang="en-GB" sz="4000" dirty="0" smtClean="0">
                <a:latin typeface="Helvetica Neue Medium"/>
                <a:cs typeface="Helvetica Neue Medium"/>
              </a:rPr>
              <a:t>Cant(a)</a:t>
            </a:r>
            <a:r>
              <a:rPr lang="en-GB" sz="4000" dirty="0" err="1" smtClean="0">
                <a:latin typeface="Helvetica Neue Medium"/>
                <a:cs typeface="Helvetica Neue Medium"/>
              </a:rPr>
              <a:t>eiro</a:t>
            </a:r>
            <a:endParaRPr lang="en-GB" sz="4000" dirty="0" smtClean="0">
              <a:latin typeface="Helvetica Neue Medium"/>
              <a:cs typeface="Helvetica Neue Medium"/>
            </a:endParaRPr>
          </a:p>
        </p:txBody>
      </p:sp>
      <p:sp>
        <p:nvSpPr>
          <p:cNvPr id="19" name="Rectangle 18"/>
          <p:cNvSpPr/>
          <p:nvPr/>
        </p:nvSpPr>
        <p:spPr>
          <a:xfrm>
            <a:off x="5817057" y="5400840"/>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2" name="Picture 21" descr="Captura de ecrã 2017-04-13, às 14.09.21.png"/>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587757" y="1704552"/>
            <a:ext cx="4004312" cy="3696288"/>
          </a:xfrm>
          <a:prstGeom prst="rect">
            <a:avLst/>
          </a:prstGeom>
        </p:spPr>
      </p:pic>
      <p:sp>
        <p:nvSpPr>
          <p:cNvPr id="23" name="TextBox 22"/>
          <p:cNvSpPr txBox="1"/>
          <p:nvPr/>
        </p:nvSpPr>
        <p:spPr>
          <a:xfrm>
            <a:off x="911230" y="5416708"/>
            <a:ext cx="1020762" cy="707886"/>
          </a:xfrm>
          <a:prstGeom prst="rect">
            <a:avLst/>
          </a:prstGeom>
          <a:noFill/>
        </p:spPr>
        <p:txBody>
          <a:bodyPr wrap="square" rtlCol="0">
            <a:spAutoFit/>
          </a:bodyPr>
          <a:lstStyle/>
          <a:p>
            <a:r>
              <a:rPr lang="en-GB" sz="4000" dirty="0" smtClean="0">
                <a:solidFill>
                  <a:srgbClr val="D9D9D9"/>
                </a:solidFill>
                <a:latin typeface="Helvetica Neue Medium"/>
                <a:cs typeface="Helvetica Neue Medium"/>
              </a:rPr>
              <a:t>01</a:t>
            </a:r>
          </a:p>
        </p:txBody>
      </p:sp>
      <p:sp>
        <p:nvSpPr>
          <p:cNvPr id="24" name="Rectangle 23"/>
          <p:cNvSpPr/>
          <p:nvPr/>
        </p:nvSpPr>
        <p:spPr>
          <a:xfrm>
            <a:off x="989848" y="5400840"/>
            <a:ext cx="3614382" cy="149998"/>
          </a:xfrm>
          <a:prstGeom prst="rect">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p:cNvSpPr txBox="1"/>
          <p:nvPr/>
        </p:nvSpPr>
        <p:spPr>
          <a:xfrm>
            <a:off x="2392042" y="5512195"/>
            <a:ext cx="2303909" cy="523220"/>
          </a:xfrm>
          <a:prstGeom prst="rect">
            <a:avLst/>
          </a:prstGeom>
          <a:noFill/>
        </p:spPr>
        <p:txBody>
          <a:bodyPr wrap="square" rtlCol="0">
            <a:spAutoFit/>
          </a:bodyPr>
          <a:lstStyle/>
          <a:p>
            <a:pPr algn="r"/>
            <a:r>
              <a:rPr lang="en-GB" sz="1400" dirty="0" smtClean="0">
                <a:solidFill>
                  <a:srgbClr val="D9D9D9"/>
                </a:solidFill>
                <a:latin typeface="Helvetica Neue Medium"/>
                <a:cs typeface="Helvetica Neue Medium"/>
              </a:rPr>
              <a:t>compose and perform music with plants</a:t>
            </a:r>
            <a:endParaRPr lang="en-GB" sz="1400" dirty="0">
              <a:solidFill>
                <a:srgbClr val="D9D9D9"/>
              </a:solidFill>
              <a:latin typeface="Helvetica Neue Medium"/>
              <a:cs typeface="Helvetica Neue Medium"/>
            </a:endParaRPr>
          </a:p>
        </p:txBody>
      </p:sp>
      <p:sp>
        <p:nvSpPr>
          <p:cNvPr id="14" name="TextBox 13"/>
          <p:cNvSpPr txBox="1"/>
          <p:nvPr/>
        </p:nvSpPr>
        <p:spPr>
          <a:xfrm>
            <a:off x="2550582" y="112231"/>
            <a:ext cx="3764298" cy="1077218"/>
          </a:xfrm>
          <a:prstGeom prst="rect">
            <a:avLst/>
          </a:prstGeom>
          <a:noFill/>
        </p:spPr>
        <p:txBody>
          <a:bodyPr wrap="square" rtlCol="0">
            <a:spAutoFit/>
          </a:bodyPr>
          <a:lstStyle/>
          <a:p>
            <a:r>
              <a:rPr lang="en-GB" sz="3200" i="1" dirty="0" smtClean="0">
                <a:solidFill>
                  <a:schemeClr val="bg1">
                    <a:lumMod val="85000"/>
                  </a:schemeClr>
                </a:solidFill>
                <a:latin typeface="Helvetica Neue Medium"/>
                <a:cs typeface="Helvetica Neue Medium"/>
              </a:rPr>
              <a:t>music with plants</a:t>
            </a:r>
          </a:p>
          <a:p>
            <a:r>
              <a:rPr lang="en-GB" sz="3200" i="1" dirty="0" smtClean="0">
                <a:solidFill>
                  <a:schemeClr val="bg1">
                    <a:lumMod val="85000"/>
                  </a:schemeClr>
                </a:solidFill>
                <a:latin typeface="Helvetica Neue Medium"/>
                <a:cs typeface="Helvetica Neue Medium"/>
              </a:rPr>
              <a:t>plants with music</a:t>
            </a:r>
          </a:p>
        </p:txBody>
      </p:sp>
    </p:spTree>
    <p:extLst>
      <p:ext uri="{BB962C8B-B14F-4D97-AF65-F5344CB8AC3E}">
        <p14:creationId xmlns:p14="http://schemas.microsoft.com/office/powerpoint/2010/main" val="16146340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16727" y="989221"/>
            <a:ext cx="3417682" cy="1323439"/>
          </a:xfrm>
          <a:prstGeom prst="rect">
            <a:avLst/>
          </a:prstGeom>
          <a:noFill/>
        </p:spPr>
        <p:txBody>
          <a:bodyPr wrap="square" rtlCol="0">
            <a:spAutoFit/>
          </a:bodyPr>
          <a:lstStyle/>
          <a:p>
            <a:r>
              <a:rPr lang="en-GB" sz="8000" dirty="0" smtClean="0">
                <a:latin typeface="Helvetica Neue Medium"/>
                <a:cs typeface="Helvetica Neue Medium"/>
              </a:rPr>
              <a:t>Goals</a:t>
            </a:r>
          </a:p>
        </p:txBody>
      </p:sp>
      <p:pic>
        <p:nvPicPr>
          <p:cNvPr id="3" name="Picture 2" descr="Captura de ecrã 2017-04-13, às 12.1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888" y="1850569"/>
            <a:ext cx="6098836" cy="3797907"/>
          </a:xfrm>
          <a:prstGeom prst="rect">
            <a:avLst/>
          </a:prstGeom>
        </p:spPr>
      </p:pic>
      <p:sp>
        <p:nvSpPr>
          <p:cNvPr id="5" name="TextBox 4"/>
          <p:cNvSpPr txBox="1"/>
          <p:nvPr/>
        </p:nvSpPr>
        <p:spPr>
          <a:xfrm>
            <a:off x="316727" y="2373165"/>
            <a:ext cx="2834224" cy="2462213"/>
          </a:xfrm>
          <a:prstGeom prst="rect">
            <a:avLst/>
          </a:prstGeom>
          <a:noFill/>
        </p:spPr>
        <p:txBody>
          <a:bodyPr wrap="square" rtlCol="0">
            <a:spAutoFit/>
          </a:bodyPr>
          <a:lstStyle/>
          <a:p>
            <a:r>
              <a:rPr lang="en-GB" sz="1400" dirty="0">
                <a:latin typeface="Helvetica Neue Light"/>
                <a:cs typeface="Helvetica Neue Light"/>
              </a:rPr>
              <a:t>1- To develop an </a:t>
            </a:r>
            <a:r>
              <a:rPr lang="en-GB" sz="1400" dirty="0" smtClean="0">
                <a:latin typeface="Helvetica Neue Light"/>
                <a:cs typeface="Helvetica Neue Light"/>
              </a:rPr>
              <a:t>affordable hybrid </a:t>
            </a:r>
            <a:r>
              <a:rPr lang="en-GB" sz="1400" dirty="0">
                <a:latin typeface="Helvetica Neue Light"/>
                <a:cs typeface="Helvetica Neue Light"/>
              </a:rPr>
              <a:t>system based on plants and electronics to create and perform </a:t>
            </a:r>
            <a:r>
              <a:rPr lang="en-GB" sz="1400" dirty="0" smtClean="0">
                <a:latin typeface="Helvetica Neue Light"/>
                <a:cs typeface="Helvetica Neue Light"/>
              </a:rPr>
              <a:t>music within school environments</a:t>
            </a:r>
            <a:endParaRPr lang="en-GB" sz="1400" dirty="0">
              <a:latin typeface="Helvetica Neue Light"/>
              <a:cs typeface="Helvetica Neue Light"/>
            </a:endParaRPr>
          </a:p>
          <a:p>
            <a:endParaRPr lang="en-GB" sz="1400" dirty="0">
              <a:latin typeface="Helvetica Neue Light"/>
              <a:cs typeface="Helvetica Neue Light"/>
            </a:endParaRPr>
          </a:p>
          <a:p>
            <a:r>
              <a:rPr lang="en-GB" sz="1400" dirty="0">
                <a:latin typeface="Helvetica Neue Light"/>
                <a:cs typeface="Helvetica Neue Light"/>
              </a:rPr>
              <a:t>2- </a:t>
            </a:r>
            <a:r>
              <a:rPr lang="en-GB" sz="1400" dirty="0">
                <a:latin typeface="Helvetica Neue Light"/>
                <a:cs typeface="Helvetica Neue Light"/>
              </a:rPr>
              <a:t>To nurture a fruitful relationship with plants and nature</a:t>
            </a:r>
          </a:p>
          <a:p>
            <a:endParaRPr lang="en-GB" sz="1400" dirty="0">
              <a:latin typeface="Helvetica Neue Light"/>
              <a:cs typeface="Helvetica Neue Light"/>
            </a:endParaRPr>
          </a:p>
          <a:p>
            <a:r>
              <a:rPr lang="en-GB" sz="1400" dirty="0">
                <a:latin typeface="Helvetica Neue Light"/>
                <a:cs typeface="Helvetica Neue Light"/>
              </a:rPr>
              <a:t>3- To </a:t>
            </a:r>
            <a:r>
              <a:rPr lang="en-GB" sz="1400" dirty="0" smtClean="0">
                <a:latin typeface="Helvetica Neue Light"/>
                <a:cs typeface="Helvetica Neue Light"/>
              </a:rPr>
              <a:t>promote the interest for electronics and computer programming</a:t>
            </a:r>
            <a:endParaRPr lang="en-GB" sz="1400" dirty="0">
              <a:latin typeface="Helvetica Neue Light"/>
              <a:cs typeface="Helvetica Neue Light"/>
            </a:endParaRPr>
          </a:p>
        </p:txBody>
      </p:sp>
      <p:pic>
        <p:nvPicPr>
          <p:cNvPr id="2" name="Picture 1" descr="Captura de ecrã 2017-04-13, às 13.50.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439" y="0"/>
            <a:ext cx="3734561" cy="2540106"/>
          </a:xfrm>
          <a:prstGeom prst="rect">
            <a:avLst/>
          </a:prstGeom>
        </p:spPr>
      </p:pic>
    </p:spTree>
    <p:extLst>
      <p:ext uri="{BB962C8B-B14F-4D97-AF65-F5344CB8AC3E}">
        <p14:creationId xmlns:p14="http://schemas.microsoft.com/office/powerpoint/2010/main" val="1744453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38438" y="5416708"/>
            <a:ext cx="1020762" cy="707886"/>
          </a:xfrm>
          <a:prstGeom prst="rect">
            <a:avLst/>
          </a:prstGeom>
          <a:noFill/>
        </p:spPr>
        <p:txBody>
          <a:bodyPr wrap="square" rtlCol="0">
            <a:spAutoFit/>
          </a:bodyPr>
          <a:lstStyle/>
          <a:p>
            <a:r>
              <a:rPr lang="en-GB" sz="4000" dirty="0" smtClean="0">
                <a:latin typeface="Helvetica Neue Medium"/>
                <a:cs typeface="Helvetica Neue Medium"/>
              </a:rPr>
              <a:t>02</a:t>
            </a:r>
          </a:p>
        </p:txBody>
      </p:sp>
      <p:sp>
        <p:nvSpPr>
          <p:cNvPr id="19" name="Rectangle 18"/>
          <p:cNvSpPr/>
          <p:nvPr/>
        </p:nvSpPr>
        <p:spPr>
          <a:xfrm>
            <a:off x="5817057" y="5400840"/>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p:cNvSpPr txBox="1"/>
          <p:nvPr/>
        </p:nvSpPr>
        <p:spPr>
          <a:xfrm>
            <a:off x="7219250" y="5512196"/>
            <a:ext cx="2303909" cy="307777"/>
          </a:xfrm>
          <a:prstGeom prst="rect">
            <a:avLst/>
          </a:prstGeom>
          <a:noFill/>
        </p:spPr>
        <p:txBody>
          <a:bodyPr wrap="square" rtlCol="0">
            <a:spAutoFit/>
          </a:bodyPr>
          <a:lstStyle/>
          <a:p>
            <a:pPr algn="r"/>
            <a:r>
              <a:rPr lang="en-GB" sz="1400" dirty="0" smtClean="0">
                <a:latin typeface="Helvetica Neue Medium"/>
                <a:cs typeface="Helvetica Neue Medium"/>
              </a:rPr>
              <a:t>interface</a:t>
            </a:r>
            <a:endParaRPr lang="en-GB" sz="1400" dirty="0">
              <a:latin typeface="Helvetica Neue Medium"/>
              <a:cs typeface="Helvetica Neue Medium"/>
            </a:endParaRPr>
          </a:p>
        </p:txBody>
      </p:sp>
      <p:sp>
        <p:nvSpPr>
          <p:cNvPr id="23" name="TextBox 22"/>
          <p:cNvSpPr txBox="1"/>
          <p:nvPr/>
        </p:nvSpPr>
        <p:spPr>
          <a:xfrm>
            <a:off x="669632" y="4692954"/>
            <a:ext cx="1020762" cy="707886"/>
          </a:xfrm>
          <a:prstGeom prst="rect">
            <a:avLst/>
          </a:prstGeom>
          <a:noFill/>
        </p:spPr>
        <p:txBody>
          <a:bodyPr wrap="square" rtlCol="0">
            <a:spAutoFit/>
          </a:bodyPr>
          <a:lstStyle/>
          <a:p>
            <a:r>
              <a:rPr lang="en-GB" sz="4000" dirty="0" smtClean="0">
                <a:latin typeface="Helvetica Neue Medium"/>
                <a:cs typeface="Helvetica Neue Medium"/>
              </a:rPr>
              <a:t>01</a:t>
            </a:r>
          </a:p>
        </p:txBody>
      </p:sp>
      <p:sp>
        <p:nvSpPr>
          <p:cNvPr id="24" name="Rectangle 23"/>
          <p:cNvSpPr/>
          <p:nvPr/>
        </p:nvSpPr>
        <p:spPr>
          <a:xfrm>
            <a:off x="748250" y="4677086"/>
            <a:ext cx="3614382" cy="149998"/>
          </a:xfrm>
          <a:prstGeom prst="rect">
            <a:avLst/>
          </a:prstGeom>
          <a:solidFill>
            <a:srgbClr val="9BBB59"/>
          </a:solidFill>
          <a:ln>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p:cNvSpPr txBox="1"/>
          <p:nvPr/>
        </p:nvSpPr>
        <p:spPr>
          <a:xfrm>
            <a:off x="2150444" y="4788442"/>
            <a:ext cx="2303909" cy="307777"/>
          </a:xfrm>
          <a:prstGeom prst="rect">
            <a:avLst/>
          </a:prstGeom>
          <a:noFill/>
        </p:spPr>
        <p:txBody>
          <a:bodyPr wrap="square" rtlCol="0">
            <a:spAutoFit/>
          </a:bodyPr>
          <a:lstStyle/>
          <a:p>
            <a:pPr algn="r"/>
            <a:r>
              <a:rPr lang="en-GB" sz="1400" dirty="0" smtClean="0">
                <a:latin typeface="Helvetica Neue Medium"/>
                <a:cs typeface="Helvetica Neue Medium"/>
              </a:rPr>
              <a:t>sonification</a:t>
            </a:r>
            <a:endParaRPr lang="en-GB" sz="1400" dirty="0">
              <a:latin typeface="Helvetica Neue Medium"/>
              <a:cs typeface="Helvetica Neue Medium"/>
            </a:endParaRPr>
          </a:p>
        </p:txBody>
      </p:sp>
      <p:sp>
        <p:nvSpPr>
          <p:cNvPr id="13" name="TextBox 12"/>
          <p:cNvSpPr txBox="1"/>
          <p:nvPr/>
        </p:nvSpPr>
        <p:spPr>
          <a:xfrm>
            <a:off x="748250" y="2043658"/>
            <a:ext cx="2181971" cy="307777"/>
          </a:xfrm>
          <a:prstGeom prst="rect">
            <a:avLst/>
          </a:prstGeom>
          <a:noFill/>
        </p:spPr>
        <p:txBody>
          <a:bodyPr wrap="square" rtlCol="0">
            <a:spAutoFit/>
          </a:bodyPr>
          <a:lstStyle/>
          <a:p>
            <a:r>
              <a:rPr lang="en-US" sz="1400" dirty="0" smtClean="0">
                <a:latin typeface="Helvetica Neue Light"/>
                <a:cs typeface="Helvetica Neue Light"/>
              </a:rPr>
              <a:t>Karl Heinz </a:t>
            </a:r>
            <a:r>
              <a:rPr lang="en-US" sz="1400" dirty="0" err="1" smtClean="0">
                <a:latin typeface="Helvetica Neue Light"/>
                <a:cs typeface="Helvetica Neue Light"/>
              </a:rPr>
              <a:t>Jeron</a:t>
            </a:r>
            <a:r>
              <a:rPr lang="en-US" sz="1400" dirty="0" smtClean="0">
                <a:latin typeface="Helvetica Neue Light"/>
                <a:cs typeface="Helvetica Neue Light"/>
              </a:rPr>
              <a:t> | 2013</a:t>
            </a:r>
          </a:p>
        </p:txBody>
      </p:sp>
      <p:pic>
        <p:nvPicPr>
          <p:cNvPr id="4" name="Picture 3" descr="0*jJyzr2BRTjZ2p4K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056" y="2940573"/>
            <a:ext cx="3623858" cy="2460267"/>
          </a:xfrm>
          <a:prstGeom prst="rect">
            <a:avLst/>
          </a:prstGeom>
        </p:spPr>
      </p:pic>
      <p:pic>
        <p:nvPicPr>
          <p:cNvPr id="3" name="Picture 2" descr="20-04-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802" y="2341674"/>
            <a:ext cx="3527228" cy="2335411"/>
          </a:xfrm>
          <a:prstGeom prst="rect">
            <a:avLst/>
          </a:prstGeom>
        </p:spPr>
      </p:pic>
    </p:spTree>
    <p:extLst>
      <p:ext uri="{BB962C8B-B14F-4D97-AF65-F5344CB8AC3E}">
        <p14:creationId xmlns:p14="http://schemas.microsoft.com/office/powerpoint/2010/main" val="21206974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24157</TotalTime>
  <Words>1293</Words>
  <Application>Microsoft Macintosh PowerPoint</Application>
  <PresentationFormat>A4 Paper (210x297 mm)</PresentationFormat>
  <Paragraphs>102</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Cant(a)eiro  A project for music creation with plants   Filipe Lopes Rui Ferreira Mafalda Fonseca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flopes@ojm.pt ferreira@ese.ipp.pt</vt:lpstr>
    </vt:vector>
  </TitlesOfParts>
  <Company>Universidade do Porto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Cant(a)eiro</dc:title>
  <dc:creator>Filipe Cunha Monteiro Lopes</dc:creator>
  <cp:lastModifiedBy>Filipe Cunha Monteiro Lopes</cp:lastModifiedBy>
  <cp:revision>194</cp:revision>
  <cp:lastPrinted>2017-04-25T10:56:35Z</cp:lastPrinted>
  <dcterms:created xsi:type="dcterms:W3CDTF">2016-09-19T09:42:04Z</dcterms:created>
  <dcterms:modified xsi:type="dcterms:W3CDTF">2017-11-22T21:52:35Z</dcterms:modified>
</cp:coreProperties>
</file>